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Poppins Light"/>
      <p:regular r:id="rId52"/>
      <p:bold r:id="rId53"/>
      <p:italic r:id="rId54"/>
      <p:boldItalic r:id="rId55"/>
    </p:embeddedFont>
    <p:embeddedFont>
      <p:font typeface="Poppins SemiBold"/>
      <p:regular r:id="rId56"/>
      <p:bold r:id="rId57"/>
      <p:italic r:id="rId58"/>
      <p:boldItalic r:id="rId59"/>
    </p:embeddedFont>
    <p:embeddedFont>
      <p:font typeface="Gill Sans"/>
      <p:regular r:id="rId60"/>
      <p:bold r:id="rId61"/>
    </p:embeddedFont>
    <p:embeddedFont>
      <p:font typeface="Century Gothic"/>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4363F3A-B7AC-43B1-A846-6F5FEA1DF1AA}">
  <a:tblStyle styleId="{64363F3A-B7AC-43B1-A846-6F5FEA1DF1A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E4EAE22-8FDC-4764-B654-BE937BBE5179}" styleName="Table_1">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CenturyGothic-regular.fntdata"/><Relationship Id="rId61" Type="http://schemas.openxmlformats.org/officeDocument/2006/relationships/font" Target="fonts/GillSans-bold.fntdata"/><Relationship Id="rId20" Type="http://schemas.openxmlformats.org/officeDocument/2006/relationships/slide" Target="slides/slide14.xml"/><Relationship Id="rId64" Type="http://schemas.openxmlformats.org/officeDocument/2006/relationships/font" Target="fonts/CenturyGothic-italic.fntdata"/><Relationship Id="rId63" Type="http://schemas.openxmlformats.org/officeDocument/2006/relationships/font" Target="fonts/CenturyGothic-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CenturyGothic-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GillSans-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PoppinsLight-bold.fntdata"/><Relationship Id="rId52" Type="http://schemas.openxmlformats.org/officeDocument/2006/relationships/font" Target="fonts/PoppinsLight-regular.fntdata"/><Relationship Id="rId11" Type="http://schemas.openxmlformats.org/officeDocument/2006/relationships/slide" Target="slides/slide5.xml"/><Relationship Id="rId55" Type="http://schemas.openxmlformats.org/officeDocument/2006/relationships/font" Target="fonts/PoppinsLight-boldItalic.fntdata"/><Relationship Id="rId10" Type="http://schemas.openxmlformats.org/officeDocument/2006/relationships/slide" Target="slides/slide4.xml"/><Relationship Id="rId54" Type="http://schemas.openxmlformats.org/officeDocument/2006/relationships/font" Target="fonts/PoppinsLight-italic.fntdata"/><Relationship Id="rId13" Type="http://schemas.openxmlformats.org/officeDocument/2006/relationships/slide" Target="slides/slide7.xml"/><Relationship Id="rId57" Type="http://schemas.openxmlformats.org/officeDocument/2006/relationships/font" Target="fonts/PoppinsSemiBold-bold.fntdata"/><Relationship Id="rId12" Type="http://schemas.openxmlformats.org/officeDocument/2006/relationships/slide" Target="slides/slide6.xml"/><Relationship Id="rId56" Type="http://schemas.openxmlformats.org/officeDocument/2006/relationships/font" Target="fonts/PoppinsSemiBold-regular.fntdata"/><Relationship Id="rId15" Type="http://schemas.openxmlformats.org/officeDocument/2006/relationships/slide" Target="slides/slide9.xml"/><Relationship Id="rId59" Type="http://schemas.openxmlformats.org/officeDocument/2006/relationships/font" Target="fonts/PoppinsSemiBold-boldItalic.fntdata"/><Relationship Id="rId14" Type="http://schemas.openxmlformats.org/officeDocument/2006/relationships/slide" Target="slides/slide8.xml"/><Relationship Id="rId58" Type="http://schemas.openxmlformats.org/officeDocument/2006/relationships/font" Target="fonts/PoppinsSemi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t-grouped"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218" name="Google Shape;21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333" name="Google Shape;333;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9940add3c0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most importantly, this is done sustainably. This means that the projects and working groups are structured and governed to drive forward for decades to come, using the same formula for </a:t>
            </a:r>
            <a:r>
              <a:rPr lang="en-US"/>
              <a:t>success</a:t>
            </a:r>
            <a:r>
              <a:rPr lang="en-US"/>
              <a:t> we’ve seen in over 450 open source projects hosted at the Linux Foundation.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(explain chart)</a:t>
            </a:r>
            <a:endParaRPr/>
          </a:p>
        </p:txBody>
      </p:sp>
      <p:sp>
        <p:nvSpPr>
          <p:cNvPr id="341" name="Google Shape;341;g9940add3c0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ce4e43e1c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ce4e43e1c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See more details here: https://www.linuxfoundation.org/join/#benefits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392" name="Google Shape;392;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405" name="Google Shape;405;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420" name="Google Shape;420;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437" name="Google Shape;437;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452" name="Google Shape;452;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bf06be11b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bf06be11b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understand the backdrop of how these organization got here, let’s look back at the history of computing infrastructure</a:t>
            </a:r>
            <a:endParaRPr/>
          </a:p>
        </p:txBody>
      </p:sp>
      <p:sp>
        <p:nvSpPr>
          <p:cNvPr id="225" name="Google Shape;225;gbf06be11ba_0_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468" name="Google Shape;46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d6e905d60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d6e905d601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d6e905d601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d6e905d601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d6e905d601_1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d6e905d601_1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d6e905d601_1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d6e905d601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c47f42954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c47f42954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2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Projects hosts community collaboration platforms, is a part of key industry events, and hosts the annual Open Mainframe Summit to bring together the open source on mainframe community.</a:t>
            </a:r>
            <a:endParaRPr/>
          </a:p>
        </p:txBody>
      </p:sp>
      <p:sp>
        <p:nvSpPr>
          <p:cNvPr id="529" name="Google Shape;52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https://landscape.openmainframeproject.org/pages/members-not-grouped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Anyone may participate; the Open Mainframe Project encourages companies to become sponsoring participants and support the mission of the Open Mainframe Project</a:t>
            </a:r>
            <a:r>
              <a:rPr lang="en-US"/>
              <a:t>.</a:t>
            </a:r>
            <a:endParaRPr b="0" i="0" sz="1200" u="none" cap="none" strike="noStrike">
              <a:solidFill>
                <a:schemeClr val="dk1"/>
              </a:solidFill>
              <a:latin typeface="Calibri"/>
              <a:ea typeface="Calibri"/>
              <a:cs typeface="Calibri"/>
              <a:sym typeface="Calibri"/>
            </a:endParaRPr>
          </a:p>
        </p:txBody>
      </p:sp>
      <p:sp>
        <p:nvSpPr>
          <p:cNvPr id="545" name="Google Shape;545;p3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f06be11b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bf06be11b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traditional organization would often go with one vendor for </a:t>
            </a:r>
            <a:r>
              <a:rPr lang="en-US"/>
              <a:t>their</a:t>
            </a:r>
            <a:r>
              <a:rPr lang="en-US"/>
              <a:t> infrastructure, as vendors could streamline support which generally made organizations feel they’ve made “safe” choices.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downside is that these technologies evolved much slower than today. Part of this was access to hardware and software ( both expensive ) with another part the tech industry still maturing.</a:t>
            </a:r>
            <a:endParaRPr/>
          </a:p>
        </p:txBody>
      </p:sp>
      <p:sp>
        <p:nvSpPr>
          <p:cNvPr id="233" name="Google Shape;233;gbf06be11ba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571" name="Google Shape;57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82" name="Google Shape;582;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bf06be11ba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bf06be11b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gbf06be11ba_0_1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ce4e43e1c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ce4e43e1c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gce4e43e1c0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c24087e3d3_5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c24087e3d3_5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c24087e3d3_5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bf06be11ba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bf06be11b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see the greatest shift over the past 2 decades, where non-virtualized hardware which was the normal was replaced by virtualized hardware; a huge leap forward in more economically using server infrastructure.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AWS coming to market in the mid-2000s, virtualization slowly replaced by cloud computing; in the early days as monolithic services, but over time shifting to </a:t>
            </a:r>
            <a:r>
              <a:rPr lang="en-US"/>
              <a:t>containerization, cloud native, and serverless computing. That’s a huge shift over 20 years.</a:t>
            </a:r>
            <a:endParaRPr/>
          </a:p>
        </p:txBody>
      </p:sp>
      <p:sp>
        <p:nvSpPr>
          <p:cNvPr id="241" name="Google Shape;241;gbf06be11ba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d852684e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d852684e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c24087e3d3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c24087e3d3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89" name="Google Shape;689;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bf06be11ba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bf06be11b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net of these changes is that organization have realized that infrastructure doesn’t need to be “static”, but can be “dynamic”. Microservices have let organizations move from a monolithic deployment model to one where an application can be deployed across multiple nodes, even ones that might be on different </a:t>
            </a:r>
            <a:r>
              <a:rPr lang="en-US"/>
              <a:t>continents</a:t>
            </a:r>
            <a:r>
              <a:rPr lang="en-US"/>
              <a:t> or entirely different </a:t>
            </a:r>
            <a:r>
              <a:rPr lang="en-US"/>
              <a:t>platforms, yet still stay interconnected.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has enabled this rapid change? Open Source. As the rise of cloud native has been driven by open source, the entire infrastructure layer has went open source which has driven faster innovation.</a:t>
            </a:r>
            <a:endParaRPr/>
          </a:p>
        </p:txBody>
      </p:sp>
      <p:sp>
        <p:nvSpPr>
          <p:cNvPr id="298" name="Google Shape;298;gbf06be11ba_0_13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bf06be11ba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bf06be11b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what about mainframe? Well, if you’d ask some in mainframe, they’ll first tell you “we did all this stuff decades ago!”.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more seriously, this architecture is one of the few built with key design principles in mind since </a:t>
            </a:r>
            <a:r>
              <a:rPr lang="en-US"/>
              <a:t>its</a:t>
            </a:r>
            <a:r>
              <a:rPr lang="en-US"/>
              <a:t> inception. It’s the only platform that hits all 4 of those principles at an 11 - thanks to decades of expertise and critical infrastructure usage. Our society is powered by mainframe systems; from banking to transportation to health care. No other platform beat mainframe on those four design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mainframe is </a:t>
            </a:r>
            <a:r>
              <a:rPr lang="en-US"/>
              <a:t>perceived</a:t>
            </a:r>
            <a:r>
              <a:rPr lang="en-US"/>
              <a:t> to not fit into this DevOps centric, </a:t>
            </a:r>
            <a:r>
              <a:rPr lang="en-US"/>
              <a:t>hybrid</a:t>
            </a:r>
            <a:r>
              <a:rPr lang="en-US"/>
              <a:t> infrastructure world. How is that being addressed?</a:t>
            </a:r>
            <a:endParaRPr/>
          </a:p>
        </p:txBody>
      </p:sp>
      <p:sp>
        <p:nvSpPr>
          <p:cNvPr id="306" name="Google Shape;306;gbf06be11ba_0_14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f06be11ba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f06be11b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Or better put, how do you cross this gap? Open Source - that same connective thread that every other infrastructure is focusing on in the DevOps centric world.</a:t>
            </a:r>
            <a:endParaRPr/>
          </a:p>
        </p:txBody>
      </p:sp>
      <p:sp>
        <p:nvSpPr>
          <p:cNvPr id="314" name="Google Shape;314;gbf06be11ba_0_15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321" name="Google Shape;321;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328" name="Google Shape;328;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4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 Id="rId3" Type="http://schemas.openxmlformats.org/officeDocument/2006/relationships/image" Target="../media/image2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2"/>
          <p:cNvSpPr/>
          <p:nvPr/>
        </p:nvSpPr>
        <p:spPr>
          <a:xfrm>
            <a:off x="0" y="551544"/>
            <a:ext cx="9144000" cy="4395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 name="Google Shape;81;p12"/>
          <p:cNvSpPr txBox="1"/>
          <p:nvPr>
            <p:ph type="title"/>
          </p:nvPr>
        </p:nvSpPr>
        <p:spPr>
          <a:xfrm>
            <a:off x="296898" y="40417"/>
            <a:ext cx="8389800" cy="490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82" name="Google Shape;82;p12"/>
          <p:cNvSpPr txBox="1"/>
          <p:nvPr>
            <p:ph idx="1" type="body"/>
          </p:nvPr>
        </p:nvSpPr>
        <p:spPr>
          <a:xfrm>
            <a:off x="355601" y="885371"/>
            <a:ext cx="7376400" cy="3709200"/>
          </a:xfrm>
          <a:prstGeom prst="rect">
            <a:avLst/>
          </a:prstGeom>
          <a:noFill/>
          <a:ln>
            <a:noFill/>
          </a:ln>
        </p:spPr>
        <p:txBody>
          <a:bodyPr anchorCtr="0" anchor="t" bIns="34275" lIns="68575" spcFirstLastPara="1" rIns="68575" wrap="square" tIns="34275">
            <a:noAutofit/>
          </a:bodyPr>
          <a:lstStyle>
            <a:lvl1pPr indent="-406400" lvl="0" marL="457200" algn="l">
              <a:lnSpc>
                <a:spcPct val="90000"/>
              </a:lnSpc>
              <a:spcBef>
                <a:spcPts val="800"/>
              </a:spcBef>
              <a:spcAft>
                <a:spcPts val="0"/>
              </a:spcAft>
              <a:buClr>
                <a:srgbClr val="7C4597"/>
              </a:buClr>
              <a:buSzPts val="2800"/>
              <a:buChar char="•"/>
              <a:defRPr sz="2800">
                <a:latin typeface="Arial"/>
                <a:ea typeface="Arial"/>
                <a:cs typeface="Arial"/>
                <a:sym typeface="Arial"/>
              </a:defRPr>
            </a:lvl1pPr>
            <a:lvl2pPr indent="-381000" lvl="1" marL="914400" algn="l">
              <a:lnSpc>
                <a:spcPct val="90000"/>
              </a:lnSpc>
              <a:spcBef>
                <a:spcPts val="400"/>
              </a:spcBef>
              <a:spcAft>
                <a:spcPts val="0"/>
              </a:spcAft>
              <a:buClr>
                <a:srgbClr val="7C4597"/>
              </a:buClr>
              <a:buSzPts val="2400"/>
              <a:buChar char="–"/>
              <a:defRPr sz="2400">
                <a:latin typeface="Arial"/>
                <a:ea typeface="Arial"/>
                <a:cs typeface="Arial"/>
                <a:sym typeface="Arial"/>
              </a:defRPr>
            </a:lvl2pPr>
            <a:lvl3pPr indent="-355600" lvl="2" marL="1371600" algn="l">
              <a:lnSpc>
                <a:spcPct val="90000"/>
              </a:lnSpc>
              <a:spcBef>
                <a:spcPts val="400"/>
              </a:spcBef>
              <a:spcAft>
                <a:spcPts val="0"/>
              </a:spcAft>
              <a:buClr>
                <a:srgbClr val="7C4597"/>
              </a:buClr>
              <a:buSzPts val="2000"/>
              <a:buChar char="•"/>
              <a:defRPr sz="2000">
                <a:latin typeface="Arial"/>
                <a:ea typeface="Arial"/>
                <a:cs typeface="Arial"/>
                <a:sym typeface="Arial"/>
              </a:defRPr>
            </a:lvl3pPr>
            <a:lvl4pPr indent="-317500" lvl="3" marL="1828800" algn="l">
              <a:lnSpc>
                <a:spcPct val="90000"/>
              </a:lnSpc>
              <a:spcBef>
                <a:spcPts val="400"/>
              </a:spcBef>
              <a:spcAft>
                <a:spcPts val="0"/>
              </a:spcAft>
              <a:buClr>
                <a:srgbClr val="7C4597"/>
              </a:buClr>
              <a:buSzPts val="1400"/>
              <a:buChar char="–"/>
              <a:defRPr>
                <a:latin typeface="Arial"/>
                <a:ea typeface="Arial"/>
                <a:cs typeface="Arial"/>
                <a:sym typeface="Arial"/>
              </a:defRPr>
            </a:lvl4pPr>
            <a:lvl5pPr indent="-317500" lvl="4" marL="2286000" algn="l">
              <a:lnSpc>
                <a:spcPct val="90000"/>
              </a:lnSpc>
              <a:spcBef>
                <a:spcPts val="400"/>
              </a:spcBef>
              <a:spcAft>
                <a:spcPts val="0"/>
              </a:spcAft>
              <a:buClr>
                <a:srgbClr val="7C4597"/>
              </a:buClr>
              <a:buSzPts val="1400"/>
              <a:buChar char="»"/>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83" name="Google Shape;83;p12"/>
          <p:cNvPicPr preferRelativeResize="0"/>
          <p:nvPr/>
        </p:nvPicPr>
        <p:blipFill rotWithShape="1">
          <a:blip r:embed="rId3">
            <a:alphaModFix/>
          </a:blip>
          <a:srcRect b="0" l="0" r="0" t="0"/>
          <a:stretch/>
        </p:blipFill>
        <p:spPr>
          <a:xfrm>
            <a:off x="7860637" y="4283539"/>
            <a:ext cx="1154784" cy="622169"/>
          </a:xfrm>
          <a:prstGeom prst="rect">
            <a:avLst/>
          </a:prstGeom>
          <a:noFill/>
          <a:ln>
            <a:noFill/>
          </a:ln>
        </p:spPr>
      </p:pic>
      <p:sp>
        <p:nvSpPr>
          <p:cNvPr id="84" name="Google Shape;84;p12"/>
          <p:cNvSpPr/>
          <p:nvPr/>
        </p:nvSpPr>
        <p:spPr>
          <a:xfrm>
            <a:off x="-2" y="4946754"/>
            <a:ext cx="9144000" cy="1968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5" name="Google Shape;85;p12"/>
          <p:cNvSpPr txBox="1"/>
          <p:nvPr/>
        </p:nvSpPr>
        <p:spPr>
          <a:xfrm>
            <a:off x="8365090" y="4903104"/>
            <a:ext cx="782700" cy="255300"/>
          </a:xfrm>
          <a:prstGeom prst="rect">
            <a:avLst/>
          </a:prstGeom>
          <a:noFill/>
          <a:ln>
            <a:noFill/>
          </a:ln>
        </p:spPr>
        <p:txBody>
          <a:bodyPr anchorCtr="0" anchor="ctr" bIns="45725" lIns="91425" spcFirstLastPara="1" rIns="91425" wrap="square" tIns="45725">
            <a:noAutofit/>
          </a:bodyPr>
          <a:lstStyle/>
          <a:p>
            <a:pPr indent="0" lvl="0" marL="0" marR="0" rtl="0" algn="l">
              <a:spcBef>
                <a:spcPts val="0"/>
              </a:spcBef>
              <a:spcAft>
                <a:spcPts val="0"/>
              </a:spcAft>
              <a:buClr>
                <a:srgbClr val="EC4C7F"/>
              </a:buClr>
              <a:buSzPts val="1000"/>
              <a:buFont typeface="Arial"/>
              <a:buNone/>
            </a:pPr>
            <a:r>
              <a:rPr b="0" i="0" lang="en-US" sz="1000" u="none" cap="none" strike="noStrike">
                <a:solidFill>
                  <a:srgbClr val="EC4C7F"/>
                </a:solidFill>
                <a:latin typeface="Arial"/>
                <a:ea typeface="Arial"/>
                <a:cs typeface="Arial"/>
                <a:sym typeface="Arial"/>
              </a:rPr>
              <a:t> #ossna</a:t>
            </a:r>
            <a:endParaRPr b="1" i="0" sz="1000" u="none" cap="none" strike="noStrike">
              <a:solidFill>
                <a:srgbClr val="EC4C7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28721" y="172040"/>
            <a:ext cx="6526703" cy="868254"/>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E1691B"/>
              </a:buClr>
              <a:buSzPts val="2100"/>
              <a:buFont typeface="Arial"/>
              <a:buNone/>
              <a:defRPr b="1" i="0" sz="2100">
                <a:solidFill>
                  <a:srgbClr val="E1691B"/>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88" name="Google Shape;88;p13"/>
          <p:cNvSpPr txBox="1"/>
          <p:nvPr>
            <p:ph idx="1" type="body"/>
          </p:nvPr>
        </p:nvSpPr>
        <p:spPr>
          <a:xfrm>
            <a:off x="323950" y="1165631"/>
            <a:ext cx="8519994" cy="3675310"/>
          </a:xfrm>
          <a:prstGeom prst="rect">
            <a:avLst/>
          </a:prstGeom>
          <a:noFill/>
          <a:ln>
            <a:noFill/>
          </a:ln>
        </p:spPr>
        <p:txBody>
          <a:bodyPr anchorCtr="0" anchor="t" bIns="34275" lIns="68575" spcFirstLastPara="1" rIns="68575" wrap="square" tIns="34275">
            <a:noAutofit/>
          </a:bodyPr>
          <a:lstStyle>
            <a:lvl1pPr indent="-342900" lvl="0" marL="45720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algn="l">
              <a:lnSpc>
                <a:spcPct val="90000"/>
              </a:lnSpc>
              <a:spcBef>
                <a:spcPts val="400"/>
              </a:spcBef>
              <a:spcAft>
                <a:spcPts val="0"/>
              </a:spcAft>
              <a:buClr>
                <a:schemeClr val="dk1"/>
              </a:buClr>
              <a:buSzPts val="1500"/>
              <a:buChar char="•"/>
              <a:defRPr sz="1100">
                <a:latin typeface="Arial"/>
                <a:ea typeface="Arial"/>
                <a:cs typeface="Arial"/>
                <a:sym typeface="Arial"/>
              </a:defRPr>
            </a:lvl3pPr>
            <a:lvl4pPr indent="-323850" lvl="3" marL="182880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algn="l">
              <a:lnSpc>
                <a:spcPct val="90000"/>
              </a:lnSpc>
              <a:spcBef>
                <a:spcPts val="400"/>
              </a:spcBef>
              <a:spcAft>
                <a:spcPts val="0"/>
              </a:spcAft>
              <a:buClr>
                <a:schemeClr val="dk1"/>
              </a:buClr>
              <a:buSzPts val="1400"/>
              <a:buChar char="»"/>
              <a:defRPr sz="11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sp>
        <p:nvSpPr>
          <p:cNvPr id="89" name="Google Shape;89;p13"/>
          <p:cNvSpPr txBox="1"/>
          <p:nvPr>
            <p:ph idx="12" type="sldNum"/>
          </p:nvPr>
        </p:nvSpPr>
        <p:spPr>
          <a:xfrm>
            <a:off x="8414085" y="4878185"/>
            <a:ext cx="666750" cy="273844"/>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4"/>
          <p:cNvSpPr txBox="1"/>
          <p:nvPr>
            <p:ph idx="1" type="body"/>
          </p:nvPr>
        </p:nvSpPr>
        <p:spPr>
          <a:xfrm>
            <a:off x="451951" y="1447799"/>
            <a:ext cx="8245009" cy="314682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A7DE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2A7DE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
  <p:cSld name="Full Bleed Image ">
    <p:spTree>
      <p:nvGrpSpPr>
        <p:cNvPr id="92" name="Shape 92"/>
        <p:cNvGrpSpPr/>
        <p:nvPr/>
      </p:nvGrpSpPr>
      <p:grpSpPr>
        <a:xfrm>
          <a:off x="0" y="0"/>
          <a:ext cx="0" cy="0"/>
          <a:chOff x="0" y="0"/>
          <a:chExt cx="0" cy="0"/>
        </a:xfrm>
      </p:grpSpPr>
      <p:sp>
        <p:nvSpPr>
          <p:cNvPr id="93" name="Google Shape;93;p15"/>
          <p:cNvSpPr/>
          <p:nvPr>
            <p:ph idx="2" type="pic"/>
          </p:nvPr>
        </p:nvSpPr>
        <p:spPr>
          <a:xfrm>
            <a:off x="1" y="51513"/>
            <a:ext cx="9144000" cy="4545600"/>
          </a:xfrm>
          <a:prstGeom prst="rect">
            <a:avLst/>
          </a:prstGeom>
          <a:solidFill>
            <a:schemeClr val="lt2"/>
          </a:solidFill>
          <a:ln>
            <a:noFill/>
          </a:ln>
        </p:spPr>
        <p:txBody>
          <a:bodyPr anchorCtr="0" anchor="ctr" bIns="675000" lIns="0" spcFirstLastPara="1" rIns="0" wrap="square" tIns="0">
            <a:noAutofit/>
          </a:bodyPr>
          <a:lstStyle>
            <a:lvl1pPr lvl="0" marR="0" rtl="0" algn="ctr">
              <a:lnSpc>
                <a:spcPct val="110000"/>
              </a:lnSpc>
              <a:spcBef>
                <a:spcPts val="800"/>
              </a:spcBef>
              <a:spcAft>
                <a:spcPts val="0"/>
              </a:spcAft>
              <a:buClr>
                <a:schemeClr val="accent1"/>
              </a:buClr>
              <a:buSzPts val="1200"/>
              <a:buFont typeface="Poppins Black"/>
              <a:buNone/>
              <a:defRPr b="0" i="0" sz="1200" u="none" cap="none" strike="noStrike">
                <a:solidFill>
                  <a:schemeClr val="dk2"/>
                </a:solidFill>
                <a:latin typeface="Poppins Light"/>
                <a:ea typeface="Poppins Light"/>
                <a:cs typeface="Poppins Light"/>
                <a:sym typeface="Poppins Light"/>
              </a:defRPr>
            </a:lvl1pPr>
            <a:lvl2pPr lvl="1" marR="0" rtl="0" algn="l">
              <a:lnSpc>
                <a:spcPct val="110000"/>
              </a:lnSpc>
              <a:spcBef>
                <a:spcPts val="500"/>
              </a:spcBef>
              <a:spcAft>
                <a:spcPts val="0"/>
              </a:spcAft>
              <a:buClr>
                <a:schemeClr val="accent1"/>
              </a:buClr>
              <a:buSzPts val="1400"/>
              <a:buFont typeface="Poppins SemiBold"/>
              <a:buChar char="–"/>
              <a:defRPr b="0" i="0" sz="1400" u="none" cap="none" strike="noStrike">
                <a:solidFill>
                  <a:schemeClr val="dk2"/>
                </a:solidFill>
                <a:latin typeface="Poppins Light"/>
                <a:ea typeface="Poppins Light"/>
                <a:cs typeface="Poppins Light"/>
                <a:sym typeface="Poppins Light"/>
              </a:defRPr>
            </a:lvl2pPr>
            <a:lvl3pPr lvl="2"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3pPr>
            <a:lvl4pPr lvl="3"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4pPr>
            <a:lvl5pPr lvl="4"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9pPr>
          </a:lstStyle>
          <a:p/>
        </p:txBody>
      </p:sp>
      <p:grpSp>
        <p:nvGrpSpPr>
          <p:cNvPr id="94" name="Google Shape;94;p15"/>
          <p:cNvGrpSpPr/>
          <p:nvPr/>
        </p:nvGrpSpPr>
        <p:grpSpPr>
          <a:xfrm rot="-5400000">
            <a:off x="4546416" y="-4546410"/>
            <a:ext cx="51448" cy="9144278"/>
            <a:chOff x="4713353" y="-1"/>
            <a:chExt cx="73803" cy="6857866"/>
          </a:xfrm>
        </p:grpSpPr>
        <p:sp>
          <p:nvSpPr>
            <p:cNvPr id="95" name="Google Shape;95;p15"/>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96" name="Google Shape;96;p15"/>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97" name="Google Shape;97;p15"/>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98" name="Google Shape;98;p15"/>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99" name="Google Shape;99;p15"/>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sp>
        <p:nvSpPr>
          <p:cNvPr id="100" name="Google Shape;100;p15"/>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01" name="Google Shape;101;p15"/>
          <p:cNvPicPr preferRelativeResize="0"/>
          <p:nvPr/>
        </p:nvPicPr>
        <p:blipFill rotWithShape="1">
          <a:blip r:embed="rId2">
            <a:alphaModFix/>
          </a:blip>
          <a:srcRect b="0" l="0" r="0" t="0"/>
          <a:stretch/>
        </p:blipFill>
        <p:spPr>
          <a:xfrm>
            <a:off x="274439" y="4702003"/>
            <a:ext cx="1141553" cy="304832"/>
          </a:xfrm>
          <a:prstGeom prst="rect">
            <a:avLst/>
          </a:prstGeom>
          <a:noFill/>
          <a:ln>
            <a:noFill/>
          </a:ln>
        </p:spPr>
      </p:pic>
      <p:sp>
        <p:nvSpPr>
          <p:cNvPr id="102" name="Google Shape;102;p15"/>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p:cSld name="Headline">
    <p:spTree>
      <p:nvGrpSpPr>
        <p:cNvPr id="103" name="Shape 103"/>
        <p:cNvGrpSpPr/>
        <p:nvPr/>
      </p:nvGrpSpPr>
      <p:grpSpPr>
        <a:xfrm>
          <a:off x="0" y="0"/>
          <a:ext cx="0" cy="0"/>
          <a:chOff x="0" y="0"/>
          <a:chExt cx="0" cy="0"/>
        </a:xfrm>
      </p:grpSpPr>
      <p:sp>
        <p:nvSpPr>
          <p:cNvPr id="104" name="Google Shape;104;p16"/>
          <p:cNvSpPr txBox="1"/>
          <p:nvPr>
            <p:ph type="title"/>
          </p:nvPr>
        </p:nvSpPr>
        <p:spPr>
          <a:xfrm>
            <a:off x="548878" y="472994"/>
            <a:ext cx="8046300" cy="3417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2"/>
              </a:buClr>
              <a:buSzPts val="1400"/>
              <a:buNone/>
              <a:defRPr/>
            </a:lvl1pPr>
            <a:lvl2pPr lvl="1">
              <a:spcBef>
                <a:spcPts val="8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grpSp>
        <p:nvGrpSpPr>
          <p:cNvPr id="105" name="Google Shape;105;p16"/>
          <p:cNvGrpSpPr/>
          <p:nvPr/>
        </p:nvGrpSpPr>
        <p:grpSpPr>
          <a:xfrm rot="-5400000">
            <a:off x="4546416" y="-4546410"/>
            <a:ext cx="51448" cy="9144278"/>
            <a:chOff x="4713353" y="-1"/>
            <a:chExt cx="73803" cy="6857866"/>
          </a:xfrm>
        </p:grpSpPr>
        <p:sp>
          <p:nvSpPr>
            <p:cNvPr id="106" name="Google Shape;106;p16"/>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07" name="Google Shape;107;p16"/>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08" name="Google Shape;108;p16"/>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09" name="Google Shape;109;p16"/>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10" name="Google Shape;110;p16"/>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pic>
        <p:nvPicPr>
          <p:cNvPr id="111" name="Google Shape;111;p16"/>
          <p:cNvPicPr preferRelativeResize="0"/>
          <p:nvPr/>
        </p:nvPicPr>
        <p:blipFill rotWithShape="1">
          <a:blip r:embed="rId2">
            <a:alphaModFix/>
          </a:blip>
          <a:srcRect b="0" l="0" r="-1" t="-678"/>
          <a:stretch/>
        </p:blipFill>
        <p:spPr>
          <a:xfrm>
            <a:off x="8028994" y="4438129"/>
            <a:ext cx="1296698" cy="705370"/>
          </a:xfrm>
          <a:prstGeom prst="rect">
            <a:avLst/>
          </a:prstGeom>
          <a:noFill/>
          <a:ln>
            <a:noFill/>
          </a:ln>
        </p:spPr>
      </p:pic>
      <p:sp>
        <p:nvSpPr>
          <p:cNvPr id="112" name="Google Shape;112;p16"/>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13" name="Google Shape;113;p16"/>
          <p:cNvPicPr preferRelativeResize="0"/>
          <p:nvPr/>
        </p:nvPicPr>
        <p:blipFill rotWithShape="1">
          <a:blip r:embed="rId3">
            <a:alphaModFix/>
          </a:blip>
          <a:srcRect b="0" l="0" r="0" t="0"/>
          <a:stretch/>
        </p:blipFill>
        <p:spPr>
          <a:xfrm>
            <a:off x="274439" y="4702003"/>
            <a:ext cx="1141553" cy="304832"/>
          </a:xfrm>
          <a:prstGeom prst="rect">
            <a:avLst/>
          </a:prstGeom>
          <a:noFill/>
          <a:ln>
            <a:noFill/>
          </a:ln>
        </p:spPr>
      </p:pic>
      <p:sp>
        <p:nvSpPr>
          <p:cNvPr id="114" name="Google Shape;114;p16"/>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g | Subheadline | Body copy">
  <p:cSld name="Headling | Subheadline | Body copy">
    <p:spTree>
      <p:nvGrpSpPr>
        <p:cNvPr id="115" name="Shape 115"/>
        <p:cNvGrpSpPr/>
        <p:nvPr/>
      </p:nvGrpSpPr>
      <p:grpSpPr>
        <a:xfrm>
          <a:off x="0" y="0"/>
          <a:ext cx="0" cy="0"/>
          <a:chOff x="0" y="0"/>
          <a:chExt cx="0" cy="0"/>
        </a:xfrm>
      </p:grpSpPr>
      <p:sp>
        <p:nvSpPr>
          <p:cNvPr id="116" name="Google Shape;116;p17"/>
          <p:cNvSpPr txBox="1"/>
          <p:nvPr>
            <p:ph idx="1" type="body"/>
          </p:nvPr>
        </p:nvSpPr>
        <p:spPr>
          <a:xfrm>
            <a:off x="548878" y="1908214"/>
            <a:ext cx="5331600" cy="1863300"/>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800"/>
              </a:spcBef>
              <a:spcAft>
                <a:spcPts val="0"/>
              </a:spcAft>
              <a:buSzPts val="1400"/>
              <a:buChar char="•"/>
              <a:defRPr/>
            </a:lvl1pPr>
            <a:lvl2pPr indent="-317500" lvl="1" marL="914400" algn="l">
              <a:lnSpc>
                <a:spcPct val="110000"/>
              </a:lnSpc>
              <a:spcBef>
                <a:spcPts val="500"/>
              </a:spcBef>
              <a:spcAft>
                <a:spcPts val="0"/>
              </a:spcAft>
              <a:buSzPts val="1400"/>
              <a:buChar char="–"/>
              <a:defRPr/>
            </a:lvl2pPr>
            <a:lvl3pPr indent="-317500" lvl="2" marL="1371600" algn="l">
              <a:lnSpc>
                <a:spcPct val="110000"/>
              </a:lnSpc>
              <a:spcBef>
                <a:spcPts val="500"/>
              </a:spcBef>
              <a:spcAft>
                <a:spcPts val="0"/>
              </a:spcAft>
              <a:buSzPts val="1400"/>
              <a:buChar char="•"/>
              <a:defRPr/>
            </a:lvl3pPr>
            <a:lvl4pPr indent="-317500" lvl="3" marL="1828800" algn="l">
              <a:lnSpc>
                <a:spcPct val="110000"/>
              </a:lnSpc>
              <a:spcBef>
                <a:spcPts val="500"/>
              </a:spcBef>
              <a:spcAft>
                <a:spcPts val="0"/>
              </a:spcAft>
              <a:buSzPts val="1400"/>
              <a:buChar char="–"/>
              <a:defRPr/>
            </a:lvl4pPr>
            <a:lvl5pPr indent="-317500" lvl="4" marL="2286000" algn="l">
              <a:lnSpc>
                <a:spcPct val="110000"/>
              </a:lnSpc>
              <a:spcBef>
                <a:spcPts val="500"/>
              </a:spcBef>
              <a:spcAft>
                <a:spcPts val="0"/>
              </a:spcAft>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p17"/>
          <p:cNvSpPr txBox="1"/>
          <p:nvPr>
            <p:ph idx="2" type="body"/>
          </p:nvPr>
        </p:nvSpPr>
        <p:spPr>
          <a:xfrm>
            <a:off x="548878" y="868337"/>
            <a:ext cx="8046300" cy="502200"/>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800"/>
              </a:spcBef>
              <a:spcAft>
                <a:spcPts val="0"/>
              </a:spcAft>
              <a:buSzPts val="1500"/>
              <a:buNone/>
              <a:defRPr sz="1500">
                <a:solidFill>
                  <a:schemeClr val="dk2"/>
                </a:solidFill>
                <a:latin typeface="Poppins Light"/>
                <a:ea typeface="Poppins Light"/>
                <a:cs typeface="Poppins Light"/>
                <a:sym typeface="Poppins Light"/>
              </a:defRPr>
            </a:lvl1pPr>
            <a:lvl2pPr indent="-317500" lvl="1" marL="914400" algn="l">
              <a:lnSpc>
                <a:spcPct val="110000"/>
              </a:lnSpc>
              <a:spcBef>
                <a:spcPts val="800"/>
              </a:spcBef>
              <a:spcAft>
                <a:spcPts val="0"/>
              </a:spcAft>
              <a:buSzPts val="1400"/>
              <a:buChar char="–"/>
              <a:defRPr/>
            </a:lvl2pPr>
            <a:lvl3pPr indent="-317500" lvl="2" marL="1371600" algn="l">
              <a:lnSpc>
                <a:spcPct val="110000"/>
              </a:lnSpc>
              <a:spcBef>
                <a:spcPts val="500"/>
              </a:spcBef>
              <a:spcAft>
                <a:spcPts val="0"/>
              </a:spcAft>
              <a:buSzPts val="1400"/>
              <a:buChar char="•"/>
              <a:defRPr/>
            </a:lvl3pPr>
            <a:lvl4pPr indent="-317500" lvl="3" marL="1828800" algn="l">
              <a:lnSpc>
                <a:spcPct val="110000"/>
              </a:lnSpc>
              <a:spcBef>
                <a:spcPts val="500"/>
              </a:spcBef>
              <a:spcAft>
                <a:spcPts val="0"/>
              </a:spcAft>
              <a:buSzPts val="1400"/>
              <a:buChar char="–"/>
              <a:defRPr/>
            </a:lvl4pPr>
            <a:lvl5pPr indent="-317500" lvl="4" marL="2286000" algn="l">
              <a:lnSpc>
                <a:spcPct val="110000"/>
              </a:lnSpc>
              <a:spcBef>
                <a:spcPts val="500"/>
              </a:spcBef>
              <a:spcAft>
                <a:spcPts val="0"/>
              </a:spcAft>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8" name="Google Shape;118;p17"/>
          <p:cNvSpPr txBox="1"/>
          <p:nvPr>
            <p:ph type="title"/>
          </p:nvPr>
        </p:nvSpPr>
        <p:spPr>
          <a:xfrm>
            <a:off x="548878" y="472994"/>
            <a:ext cx="8046300" cy="3417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2"/>
              </a:buClr>
              <a:buSzPts val="1400"/>
              <a:buNone/>
              <a:defRPr/>
            </a:lvl1pPr>
            <a:lvl2pPr lvl="1">
              <a:spcBef>
                <a:spcPts val="8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grpSp>
        <p:nvGrpSpPr>
          <p:cNvPr id="119" name="Google Shape;119;p17"/>
          <p:cNvGrpSpPr/>
          <p:nvPr/>
        </p:nvGrpSpPr>
        <p:grpSpPr>
          <a:xfrm rot="-5400000">
            <a:off x="4546416" y="-4546410"/>
            <a:ext cx="51448" cy="9144278"/>
            <a:chOff x="4713353" y="-1"/>
            <a:chExt cx="73803" cy="6857866"/>
          </a:xfrm>
        </p:grpSpPr>
        <p:sp>
          <p:nvSpPr>
            <p:cNvPr id="120" name="Google Shape;120;p17"/>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21" name="Google Shape;121;p17"/>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22" name="Google Shape;122;p17"/>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23" name="Google Shape;123;p17"/>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24" name="Google Shape;124;p17"/>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pic>
        <p:nvPicPr>
          <p:cNvPr id="125" name="Google Shape;125;p17"/>
          <p:cNvPicPr preferRelativeResize="0"/>
          <p:nvPr/>
        </p:nvPicPr>
        <p:blipFill rotWithShape="1">
          <a:blip r:embed="rId2">
            <a:alphaModFix/>
          </a:blip>
          <a:srcRect b="0" l="0" r="-1" t="-678"/>
          <a:stretch/>
        </p:blipFill>
        <p:spPr>
          <a:xfrm>
            <a:off x="8028994" y="4438129"/>
            <a:ext cx="1296698" cy="705370"/>
          </a:xfrm>
          <a:prstGeom prst="rect">
            <a:avLst/>
          </a:prstGeom>
          <a:noFill/>
          <a:ln>
            <a:noFill/>
          </a:ln>
        </p:spPr>
      </p:pic>
      <p:sp>
        <p:nvSpPr>
          <p:cNvPr id="126" name="Google Shape;126;p17"/>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27" name="Google Shape;127;p17"/>
          <p:cNvPicPr preferRelativeResize="0"/>
          <p:nvPr/>
        </p:nvPicPr>
        <p:blipFill rotWithShape="1">
          <a:blip r:embed="rId3">
            <a:alphaModFix/>
          </a:blip>
          <a:srcRect b="0" l="0" r="0" t="0"/>
          <a:stretch/>
        </p:blipFill>
        <p:spPr>
          <a:xfrm>
            <a:off x="274439" y="4702003"/>
            <a:ext cx="1141553" cy="304832"/>
          </a:xfrm>
          <a:prstGeom prst="rect">
            <a:avLst/>
          </a:prstGeom>
          <a:noFill/>
          <a:ln>
            <a:noFill/>
          </a:ln>
        </p:spPr>
      </p:pic>
      <p:sp>
        <p:nvSpPr>
          <p:cNvPr id="128" name="Google Shape;128;p17"/>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3" name="Shape 133"/>
        <p:cNvGrpSpPr/>
        <p:nvPr/>
      </p:nvGrpSpPr>
      <p:grpSpPr>
        <a:xfrm>
          <a:off x="0" y="0"/>
          <a:ext cx="0" cy="0"/>
          <a:chOff x="0" y="0"/>
          <a:chExt cx="0" cy="0"/>
        </a:xfrm>
      </p:grpSpPr>
      <p:pic>
        <p:nvPicPr>
          <p:cNvPr id="134" name="Google Shape;134;p1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5" name="Google Shape;135;p19"/>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36" name="Google Shape;136;p19"/>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7" name="Google Shape;137;p19"/>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8" name="Shape 138"/>
        <p:cNvGrpSpPr/>
        <p:nvPr/>
      </p:nvGrpSpPr>
      <p:grpSpPr>
        <a:xfrm>
          <a:off x="0" y="0"/>
          <a:ext cx="0" cy="0"/>
          <a:chOff x="0" y="0"/>
          <a:chExt cx="0" cy="0"/>
        </a:xfrm>
      </p:grpSpPr>
      <p:sp>
        <p:nvSpPr>
          <p:cNvPr id="139" name="Google Shape;139;p2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0" name="Google Shape;140;p2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1" name="Google Shape;141;p2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2" name="Google Shape;142;p2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3" name="Google Shape;143;p2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44" name="Google Shape;144;p2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45" name="Google Shape;145;p2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46" name="Shape 146"/>
        <p:cNvGrpSpPr/>
        <p:nvPr/>
      </p:nvGrpSpPr>
      <p:grpSpPr>
        <a:xfrm>
          <a:off x="0" y="0"/>
          <a:ext cx="0" cy="0"/>
          <a:chOff x="0" y="0"/>
          <a:chExt cx="0" cy="0"/>
        </a:xfrm>
      </p:grpSpPr>
      <p:pic>
        <p:nvPicPr>
          <p:cNvPr id="147" name="Google Shape;147;p21"/>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48" name="Google Shape;148;p21"/>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49" name="Google Shape;149;p21"/>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50" name="Google Shape;150;p21"/>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51" name="Shape 151"/>
        <p:cNvGrpSpPr/>
        <p:nvPr/>
      </p:nvGrpSpPr>
      <p:grpSpPr>
        <a:xfrm>
          <a:off x="0" y="0"/>
          <a:ext cx="0" cy="0"/>
          <a:chOff x="0" y="0"/>
          <a:chExt cx="0" cy="0"/>
        </a:xfrm>
      </p:grpSpPr>
      <p:sp>
        <p:nvSpPr>
          <p:cNvPr id="152" name="Google Shape;152;p22"/>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3" name="Google Shape;153;p2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54" name="Google Shape;154;p22"/>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55" name="Google Shape;155;p22"/>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156" name="Google Shape;156;p2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57" name="Google Shape;157;p2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58" name="Google Shape;158;p2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9" name="Google Shape;159;p22"/>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0" name="Google Shape;160;p22"/>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1" name="Google Shape;161;p22"/>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62" name="Shape 162"/>
        <p:cNvGrpSpPr/>
        <p:nvPr/>
      </p:nvGrpSpPr>
      <p:grpSpPr>
        <a:xfrm>
          <a:off x="0" y="0"/>
          <a:ext cx="0" cy="0"/>
          <a:chOff x="0" y="0"/>
          <a:chExt cx="0" cy="0"/>
        </a:xfrm>
      </p:grpSpPr>
      <p:sp>
        <p:nvSpPr>
          <p:cNvPr id="163" name="Google Shape;163;p23"/>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64" name="Google Shape;164;p23"/>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65" name="Google Shape;165;p2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66" name="Google Shape;166;p2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67" name="Google Shape;167;p23"/>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68" name="Google Shape;168;p2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69" name="Google Shape;169;p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0" name="Shape 170"/>
        <p:cNvGrpSpPr/>
        <p:nvPr/>
      </p:nvGrpSpPr>
      <p:grpSpPr>
        <a:xfrm>
          <a:off x="0" y="0"/>
          <a:ext cx="0" cy="0"/>
          <a:chOff x="0" y="0"/>
          <a:chExt cx="0" cy="0"/>
        </a:xfrm>
      </p:grpSpPr>
      <p:sp>
        <p:nvSpPr>
          <p:cNvPr id="171" name="Google Shape;171;p2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72" name="Google Shape;172;p24"/>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73" name="Google Shape;173;p2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74" name="Google Shape;174;p2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75" name="Google Shape;175;p24"/>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76" name="Google Shape;176;p2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77" name="Google Shape;177;p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78" name="Shape 178"/>
        <p:cNvGrpSpPr/>
        <p:nvPr/>
      </p:nvGrpSpPr>
      <p:grpSpPr>
        <a:xfrm>
          <a:off x="0" y="0"/>
          <a:ext cx="0" cy="0"/>
          <a:chOff x="0" y="0"/>
          <a:chExt cx="0" cy="0"/>
        </a:xfrm>
      </p:grpSpPr>
      <p:sp>
        <p:nvSpPr>
          <p:cNvPr id="179" name="Google Shape;179;p2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180" name="Google Shape;180;p2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81" name="Google Shape;181;p2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82" name="Google Shape;182;p25"/>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83" name="Google Shape;183;p2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84" name="Google Shape;184;p2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5" name="Shape 185"/>
        <p:cNvGrpSpPr/>
        <p:nvPr/>
      </p:nvGrpSpPr>
      <p:grpSpPr>
        <a:xfrm>
          <a:off x="0" y="0"/>
          <a:ext cx="0" cy="0"/>
          <a:chOff x="0" y="0"/>
          <a:chExt cx="0" cy="0"/>
        </a:xfrm>
      </p:grpSpPr>
      <p:sp>
        <p:nvSpPr>
          <p:cNvPr id="186" name="Google Shape;186;p26"/>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187" name="Google Shape;187;p26"/>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88" name="Google Shape;188;p26"/>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89" name="Google Shape;189;p2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90" name="Google Shape;190;p2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1" name="Shape 191"/>
        <p:cNvGrpSpPr/>
        <p:nvPr/>
      </p:nvGrpSpPr>
      <p:grpSpPr>
        <a:xfrm>
          <a:off x="0" y="0"/>
          <a:ext cx="0" cy="0"/>
          <a:chOff x="0" y="0"/>
          <a:chExt cx="0" cy="0"/>
        </a:xfrm>
      </p:grpSpPr>
      <p:sp>
        <p:nvSpPr>
          <p:cNvPr id="192" name="Google Shape;192;p27"/>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93" name="Google Shape;193;p27"/>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4" name="Google Shape;194;p2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95" name="Shape 195"/>
        <p:cNvGrpSpPr/>
        <p:nvPr/>
      </p:nvGrpSpPr>
      <p:grpSpPr>
        <a:xfrm>
          <a:off x="0" y="0"/>
          <a:ext cx="0" cy="0"/>
          <a:chOff x="0" y="0"/>
          <a:chExt cx="0" cy="0"/>
        </a:xfrm>
      </p:grpSpPr>
      <p:sp>
        <p:nvSpPr>
          <p:cNvPr id="196" name="Google Shape;196;p28"/>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8"/>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98" name="Google Shape;198;p28"/>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199" name="Shape 199"/>
        <p:cNvGrpSpPr/>
        <p:nvPr/>
      </p:nvGrpSpPr>
      <p:grpSpPr>
        <a:xfrm>
          <a:off x="0" y="0"/>
          <a:ext cx="0" cy="0"/>
          <a:chOff x="0" y="0"/>
          <a:chExt cx="0" cy="0"/>
        </a:xfrm>
      </p:grpSpPr>
      <p:pic>
        <p:nvPicPr>
          <p:cNvPr id="200" name="Google Shape;200;p29"/>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201" name="Google Shape;201;p29"/>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02" name="Google Shape;202;p29"/>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03" name="Google Shape;203;p29"/>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204" name="Google Shape;204;p29"/>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05" name="Google Shape;205;p29"/>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206" name="Google Shape;206;p29"/>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207" name="Google Shape;207;p29"/>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208" name="Shape 208"/>
        <p:cNvGrpSpPr/>
        <p:nvPr/>
      </p:nvGrpSpPr>
      <p:grpSpPr>
        <a:xfrm>
          <a:off x="0" y="0"/>
          <a:ext cx="0" cy="0"/>
          <a:chOff x="0" y="0"/>
          <a:chExt cx="0" cy="0"/>
        </a:xfrm>
      </p:grpSpPr>
      <p:sp>
        <p:nvSpPr>
          <p:cNvPr id="209" name="Google Shape;209;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210" name="Google Shape;210;p30"/>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211" name="Google Shape;211;p30"/>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2" name="Google Shape;212;p30"/>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213" name="Google Shape;213;p30"/>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214" name="Shape 214"/>
        <p:cNvGrpSpPr/>
        <p:nvPr/>
      </p:nvGrpSpPr>
      <p:grpSpPr>
        <a:xfrm>
          <a:off x="0" y="0"/>
          <a:ext cx="0" cy="0"/>
          <a:chOff x="0" y="0"/>
          <a:chExt cx="0" cy="0"/>
        </a:xfrm>
      </p:grpSpPr>
      <p:pic>
        <p:nvPicPr>
          <p:cNvPr id="215" name="Google Shape;215;p31"/>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1.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 name="Shape 129"/>
        <p:cNvGrpSpPr/>
        <p:nvPr/>
      </p:nvGrpSpPr>
      <p:grpSpPr>
        <a:xfrm>
          <a:off x="0" y="0"/>
          <a:ext cx="0" cy="0"/>
          <a:chOff x="0" y="0"/>
          <a:chExt cx="0" cy="0"/>
        </a:xfrm>
      </p:grpSpPr>
      <p:sp>
        <p:nvSpPr>
          <p:cNvPr id="130" name="Google Shape;130;p18"/>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31" name="Google Shape;131;p18"/>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2" name="Google Shape;132;p1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openmainframeproject.org/projects" TargetMode="Externa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11" Type="http://schemas.openxmlformats.org/officeDocument/2006/relationships/image" Target="../media/image50.png"/><Relationship Id="rId10" Type="http://schemas.openxmlformats.org/officeDocument/2006/relationships/image" Target="../media/image69.png"/><Relationship Id="rId13" Type="http://schemas.openxmlformats.org/officeDocument/2006/relationships/image" Target="../media/image56.png"/><Relationship Id="rId12"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6.png"/><Relationship Id="rId4" Type="http://schemas.openxmlformats.org/officeDocument/2006/relationships/image" Target="../media/image38.png"/><Relationship Id="rId9" Type="http://schemas.openxmlformats.org/officeDocument/2006/relationships/image" Target="../media/image51.png"/><Relationship Id="rId15" Type="http://schemas.openxmlformats.org/officeDocument/2006/relationships/image" Target="../media/image63.png"/><Relationship Id="rId14" Type="http://schemas.openxmlformats.org/officeDocument/2006/relationships/image" Target="../media/image53.png"/><Relationship Id="rId17" Type="http://schemas.openxmlformats.org/officeDocument/2006/relationships/image" Target="../media/image61.png"/><Relationship Id="rId16" Type="http://schemas.openxmlformats.org/officeDocument/2006/relationships/image" Target="../media/image55.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7.png"/><Relationship Id="rId8"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7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0.png"/><Relationship Id="rId4" Type="http://schemas.openxmlformats.org/officeDocument/2006/relationships/image" Target="../media/image67.png"/><Relationship Id="rId5" Type="http://schemas.openxmlformats.org/officeDocument/2006/relationships/image" Target="../media/image6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events.linuxfoundation.org/open-mainframe-summit" TargetMode="External"/><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openmainframeproject.org/news/podcast" TargetMode="External"/><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1.png"/><Relationship Id="rId7" Type="http://schemas.openxmlformats.org/officeDocument/2006/relationships/image" Target="../media/image7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www.openmainframeproject.org/projects/zowe/conformance" TargetMode="External"/><Relationship Id="rId4" Type="http://schemas.openxmlformats.org/officeDocument/2006/relationships/image" Target="../media/image7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99.png"/></Relationships>
</file>

<file path=ppt/slides/_rels/slide24.xml.rels><?xml version="1.0" encoding="UTF-8" standalone="yes"?><Relationships xmlns="http://schemas.openxmlformats.org/package/2006/relationships"><Relationship Id="rId11" Type="http://schemas.openxmlformats.org/officeDocument/2006/relationships/image" Target="../media/image84.png"/><Relationship Id="rId10" Type="http://schemas.openxmlformats.org/officeDocument/2006/relationships/image" Target="../media/image78.png"/><Relationship Id="rId12" Type="http://schemas.openxmlformats.org/officeDocument/2006/relationships/image" Target="../media/image90.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1.png"/><Relationship Id="rId4" Type="http://schemas.openxmlformats.org/officeDocument/2006/relationships/image" Target="../media/image77.png"/><Relationship Id="rId9" Type="http://schemas.openxmlformats.org/officeDocument/2006/relationships/image" Target="../media/image80.png"/><Relationship Id="rId5" Type="http://schemas.openxmlformats.org/officeDocument/2006/relationships/image" Target="../media/image83.png"/><Relationship Id="rId6" Type="http://schemas.openxmlformats.org/officeDocument/2006/relationships/image" Target="../media/image86.png"/><Relationship Id="rId7" Type="http://schemas.openxmlformats.org/officeDocument/2006/relationships/image" Target="../media/image85.png"/><Relationship Id="rId8" Type="http://schemas.openxmlformats.org/officeDocument/2006/relationships/image" Target="../media/image9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6.png"/><Relationship Id="rId4" Type="http://schemas.openxmlformats.org/officeDocument/2006/relationships/hyperlink" Target="https://lists.openmainframeproject.org/g/wg-diversity" TargetMode="External"/><Relationship Id="rId5" Type="http://schemas.openxmlformats.org/officeDocument/2006/relationships/hyperlink" Target="https://www.openmainframeproject.org/events/category/diversity-inclusio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hyperlink" Target="mailto:pr@openmainframeproject.org" TargetMode="External"/><Relationship Id="rId4" Type="http://schemas.openxmlformats.org/officeDocument/2006/relationships/image" Target="../media/image113.png"/><Relationship Id="rId5" Type="http://schemas.openxmlformats.org/officeDocument/2006/relationships/image" Target="../media/image7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community.openmainframeproject.org/" TargetMode="External"/><Relationship Id="rId4" Type="http://schemas.openxmlformats.org/officeDocument/2006/relationships/hyperlink" Target="https://slack.openmainframeproject.org/" TargetMode="External"/><Relationship Id="rId5" Type="http://schemas.openxmlformats.org/officeDocument/2006/relationships/image" Target="../media/image82.png"/><Relationship Id="rId6" Type="http://schemas.openxmlformats.org/officeDocument/2006/relationships/image" Target="../media/image1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8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7.png"/><Relationship Id="rId4" Type="http://schemas.openxmlformats.org/officeDocument/2006/relationships/image" Target="../media/image89.png"/><Relationship Id="rId5" Type="http://schemas.openxmlformats.org/officeDocument/2006/relationships/image" Target="../media/image95.png"/><Relationship Id="rId6" Type="http://schemas.openxmlformats.org/officeDocument/2006/relationships/image" Target="../media/image100.png"/><Relationship Id="rId7" Type="http://schemas.openxmlformats.org/officeDocument/2006/relationships/hyperlink" Target="https://www.openmainframeproject.org/about/joi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hyperlink" Target="https://www.openmainframeproject.org/resources/newsletter"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08.jpg"/><Relationship Id="rId4" Type="http://schemas.openxmlformats.org/officeDocument/2006/relationships/hyperlink" Target="http://openmainframeproject.org/"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projects" TargetMode="External"/><Relationship Id="rId7" Type="http://schemas.openxmlformats.org/officeDocument/2006/relationships/hyperlink" Target="https://openmainframeproject.org/events" TargetMode="External"/><Relationship Id="rId8"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www.flickr.com/photos/boston_public_library/6280049616/" TargetMode="External"/><Relationship Id="rId4" Type="http://schemas.openxmlformats.org/officeDocument/2006/relationships/hyperlink" Target="https://nara.getarchive.net/media/data-processing-technician-2nd-class-holt-monitors-a-telecommunications-console-4db71d" TargetMode="External"/><Relationship Id="rId5" Type="http://schemas.openxmlformats.org/officeDocument/2006/relationships/hyperlink" Target="https://pxhere.com/en/photo/1432563"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image" Target="../media/image102.png"/><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image" Target="../media/image97.png"/><Relationship Id="rId8" Type="http://schemas.openxmlformats.org/officeDocument/2006/relationships/image" Target="../media/image10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wp-content/uploads/sites/11/2020/11/Open-Mainframe-Summit-Transparency-Report-2020.pdf" TargetMode="External"/><Relationship Id="rId4" Type="http://schemas.openxmlformats.org/officeDocument/2006/relationships/image" Target="../media/image98.png"/><Relationship Id="rId5" Type="http://schemas.openxmlformats.org/officeDocument/2006/relationships/image" Target="../media/image9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ce" TargetMode="External"/><Relationship Id="rId5" Type="http://schemas.openxmlformats.org/officeDocument/2006/relationships/image" Target="../media/image106.png"/></Relationships>
</file>

<file path=ppt/slides/_rels/slide4.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28.jpg"/><Relationship Id="rId9" Type="http://schemas.openxmlformats.org/officeDocument/2006/relationships/image" Target="../media/image41.png"/><Relationship Id="rId5" Type="http://schemas.openxmlformats.org/officeDocument/2006/relationships/image" Target="../media/image29.png"/><Relationship Id="rId6" Type="http://schemas.openxmlformats.org/officeDocument/2006/relationships/image" Target="../media/image22.png"/><Relationship Id="rId7" Type="http://schemas.openxmlformats.org/officeDocument/2006/relationships/image" Target="../media/image31.png"/><Relationship Id="rId8" Type="http://schemas.openxmlformats.org/officeDocument/2006/relationships/image" Target="../media/image3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101.png"/><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10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09.png"/><Relationship Id="rId4" Type="http://schemas.openxmlformats.org/officeDocument/2006/relationships/image" Target="../media/image1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10.png"/></Relationships>
</file>

<file path=ppt/slides/_rels/slide44.xml.rels><?xml version="1.0" encoding="UTF-8" standalone="yes"?><Relationships xmlns="http://schemas.openxmlformats.org/package/2006/relationships"><Relationship Id="rId11" Type="http://schemas.openxmlformats.org/officeDocument/2006/relationships/hyperlink" Target="https://events.linuxfoundation.org/about/community/" TargetMode="External"/><Relationship Id="rId10" Type="http://schemas.openxmlformats.org/officeDocument/2006/relationships/hyperlink" Target="https://www.linux.com/" TargetMode="External"/><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hyperlink" Target="https://linuxfoundation.org/en/join/#benefits" TargetMode="External"/><Relationship Id="rId4" Type="http://schemas.openxmlformats.org/officeDocument/2006/relationships/hyperlink" Target="https://www.linuxfoundation.org/newsletter/" TargetMode="External"/><Relationship Id="rId9" Type="http://schemas.openxmlformats.org/officeDocument/2006/relationships/hyperlink" Target="https://linuxfoundation.org/" TargetMode="External"/><Relationship Id="rId5" Type="http://schemas.openxmlformats.org/officeDocument/2006/relationships/hyperlink" Target="https://events.linuxfoundation.org/lf-member-summit/" TargetMode="External"/><Relationship Id="rId6" Type="http://schemas.openxmlformats.org/officeDocument/2006/relationships/hyperlink" Target="https://events.linuxfoundation.org/" TargetMode="External"/><Relationship Id="rId7" Type="http://schemas.openxmlformats.org/officeDocument/2006/relationships/hyperlink" Target="https://events.linuxfoundation.org/about/sponsor/" TargetMode="External"/><Relationship Id="rId8" Type="http://schemas.openxmlformats.org/officeDocument/2006/relationships/hyperlink" Target="https://events.linuxfoundation.org/lf-legal-summi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ctrTitle"/>
          </p:nvPr>
        </p:nvSpPr>
        <p:spPr>
          <a:xfrm>
            <a:off x="4553842" y="1643174"/>
            <a:ext cx="4185557" cy="236229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Bridging the gap - forward thinking enterprises are hybrid</a:t>
            </a:r>
            <a:endParaRPr b="0" i="0" sz="3200" u="none" cap="none" strike="noStrike">
              <a:solidFill>
                <a:schemeClr val="lt1"/>
              </a:solidFill>
              <a:latin typeface="Gill Sans"/>
              <a:ea typeface="Gill Sans"/>
              <a:cs typeface="Gill Sans"/>
              <a:sym typeface="Gill Sans"/>
            </a:endParaRPr>
          </a:p>
        </p:txBody>
      </p:sp>
      <p:sp>
        <p:nvSpPr>
          <p:cNvPr id="221" name="Google Shape;221;p32"/>
          <p:cNvSpPr txBox="1"/>
          <p:nvPr>
            <p:ph idx="1" type="subTitle"/>
          </p:nvPr>
        </p:nvSpPr>
        <p:spPr>
          <a:xfrm>
            <a:off x="4571983" y="4114800"/>
            <a:ext cx="4185557" cy="8065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John Mertic</a:t>
            </a:r>
            <a:endParaRPr/>
          </a:p>
          <a:p>
            <a:pPr indent="0" lvl="0" marL="0" marR="0" rtl="0" algn="l">
              <a:lnSpc>
                <a:spcPct val="100000"/>
              </a:lnSpc>
              <a:spcBef>
                <a:spcPts val="0"/>
              </a:spcBef>
              <a:spcAft>
                <a:spcPts val="0"/>
              </a:spcAft>
              <a:buClr>
                <a:srgbClr val="FFFFFF"/>
              </a:buClr>
              <a:buSzPts val="1800"/>
              <a:buFont typeface="Arial"/>
              <a:buNone/>
            </a:pPr>
            <a:r>
              <a:rPr lang="en-US"/>
              <a:t>Director,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1"/>
          <p:cNvSpPr txBox="1"/>
          <p:nvPr/>
        </p:nvSpPr>
        <p:spPr>
          <a:xfrm>
            <a:off x="0" y="0"/>
            <a:ext cx="24504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sp>
        <p:nvSpPr>
          <p:cNvPr id="336" name="Google Shape;336;p41"/>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pic>
        <p:nvPicPr>
          <p:cNvPr id="337" name="Google Shape;337;p41"/>
          <p:cNvPicPr preferRelativeResize="0"/>
          <p:nvPr/>
        </p:nvPicPr>
        <p:blipFill>
          <a:blip r:embed="rId4">
            <a:alphaModFix/>
          </a:blip>
          <a:stretch>
            <a:fillRect/>
          </a:stretch>
        </p:blipFill>
        <p:spPr>
          <a:xfrm>
            <a:off x="2450400" y="0"/>
            <a:ext cx="6723758" cy="4717800"/>
          </a:xfrm>
          <a:prstGeom prst="rect">
            <a:avLst/>
          </a:prstGeom>
          <a:noFill/>
          <a:ln>
            <a:noFill/>
          </a:ln>
        </p:spPr>
      </p:pic>
      <p:sp>
        <p:nvSpPr>
          <p:cNvPr id="338" name="Google Shape;338;p41"/>
          <p:cNvSpPr txBox="1"/>
          <p:nvPr/>
        </p:nvSpPr>
        <p:spPr>
          <a:xfrm>
            <a:off x="5221400" y="4071475"/>
            <a:ext cx="1047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Debian s390x Working Group</a:t>
            </a:r>
            <a:endParaRPr sz="1000">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2"/>
          <p:cNvSpPr txBox="1"/>
          <p:nvPr>
            <p:ph idx="1" type="body"/>
          </p:nvPr>
        </p:nvSpPr>
        <p:spPr>
          <a:xfrm>
            <a:off x="317500" y="943425"/>
            <a:ext cx="2701200" cy="3775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pic>
        <p:nvPicPr>
          <p:cNvPr id="344" name="Google Shape;344;p42"/>
          <p:cNvPicPr preferRelativeResize="0"/>
          <p:nvPr/>
        </p:nvPicPr>
        <p:blipFill rotWithShape="1">
          <a:blip r:embed="rId3">
            <a:alphaModFix/>
          </a:blip>
          <a:srcRect b="0" l="0" r="0" t="0"/>
          <a:stretch/>
        </p:blipFill>
        <p:spPr>
          <a:xfrm>
            <a:off x="3879524" y="1038503"/>
            <a:ext cx="3863636" cy="3882632"/>
          </a:xfrm>
          <a:prstGeom prst="rect">
            <a:avLst/>
          </a:prstGeom>
          <a:noFill/>
          <a:ln>
            <a:noFill/>
          </a:ln>
        </p:spPr>
      </p:pic>
      <p:pic>
        <p:nvPicPr>
          <p:cNvPr id="345" name="Google Shape;345;p42"/>
          <p:cNvPicPr preferRelativeResize="0"/>
          <p:nvPr/>
        </p:nvPicPr>
        <p:blipFill rotWithShape="1">
          <a:blip r:embed="rId4">
            <a:alphaModFix/>
          </a:blip>
          <a:srcRect b="0" l="0" r="0" t="0"/>
          <a:stretch/>
        </p:blipFill>
        <p:spPr>
          <a:xfrm rot="1799999">
            <a:off x="4524870" y="1663096"/>
            <a:ext cx="2572946" cy="2585595"/>
          </a:xfrm>
          <a:prstGeom prst="rect">
            <a:avLst/>
          </a:prstGeom>
          <a:noFill/>
          <a:ln>
            <a:noFill/>
          </a:ln>
        </p:spPr>
      </p:pic>
      <p:sp>
        <p:nvSpPr>
          <p:cNvPr id="346" name="Google Shape;346;p42"/>
          <p:cNvSpPr txBox="1"/>
          <p:nvPr/>
        </p:nvSpPr>
        <p:spPr>
          <a:xfrm>
            <a:off x="5113961" y="966610"/>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47" name="Google Shape;347;p42"/>
          <p:cNvSpPr txBox="1"/>
          <p:nvPr/>
        </p:nvSpPr>
        <p:spPr>
          <a:xfrm>
            <a:off x="2924092" y="3505564"/>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48" name="Google Shape;348;p42"/>
          <p:cNvSpPr txBox="1"/>
          <p:nvPr/>
        </p:nvSpPr>
        <p:spPr>
          <a:xfrm>
            <a:off x="7291701" y="3509075"/>
            <a:ext cx="14565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49" name="Google Shape;349;p42"/>
          <p:cNvSpPr txBox="1"/>
          <p:nvPr/>
        </p:nvSpPr>
        <p:spPr>
          <a:xfrm rot="-4576616">
            <a:off x="4525735" y="2594931"/>
            <a:ext cx="1011680" cy="38229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1100"/>
          </a:p>
        </p:txBody>
      </p:sp>
      <p:sp>
        <p:nvSpPr>
          <p:cNvPr id="350" name="Google Shape;350;p42"/>
          <p:cNvSpPr txBox="1"/>
          <p:nvPr/>
        </p:nvSpPr>
        <p:spPr>
          <a:xfrm>
            <a:off x="5228316" y="20430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11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1100"/>
          </a:p>
        </p:txBody>
      </p:sp>
      <p:sp>
        <p:nvSpPr>
          <p:cNvPr id="351" name="Google Shape;351;p42"/>
          <p:cNvSpPr txBox="1"/>
          <p:nvPr/>
        </p:nvSpPr>
        <p:spPr>
          <a:xfrm rot="2174366">
            <a:off x="4944744" y="3465228"/>
            <a:ext cx="834291" cy="382042"/>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1100"/>
          </a:p>
        </p:txBody>
      </p:sp>
      <p:sp>
        <p:nvSpPr>
          <p:cNvPr id="352" name="Google Shape;352;p42"/>
          <p:cNvSpPr txBox="1"/>
          <p:nvPr/>
        </p:nvSpPr>
        <p:spPr>
          <a:xfrm rot="3549984">
            <a:off x="5995557" y="2417280"/>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1100"/>
          </a:p>
        </p:txBody>
      </p:sp>
      <p:sp>
        <p:nvSpPr>
          <p:cNvPr id="353" name="Google Shape;353;p42"/>
          <p:cNvSpPr txBox="1"/>
          <p:nvPr/>
        </p:nvSpPr>
        <p:spPr>
          <a:xfrm rot="-2515112">
            <a:off x="5857147" y="3362463"/>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1100"/>
          </a:p>
        </p:txBody>
      </p:sp>
      <p:sp>
        <p:nvSpPr>
          <p:cNvPr id="354" name="Google Shape;354;p4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Most importantly, Open Mainframe Project </a:t>
            </a:r>
            <a:r>
              <a:rPr b="1" lang="en-US"/>
              <a:t>sustainability</a:t>
            </a:r>
            <a:r>
              <a:rPr lang="en-US"/>
              <a:t> enables this innovation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3"/>
          <p:cNvSpPr txBox="1"/>
          <p:nvPr>
            <p:ph type="title"/>
          </p:nvPr>
        </p:nvSpPr>
        <p:spPr>
          <a:xfrm>
            <a:off x="462700" y="228296"/>
            <a:ext cx="8155200" cy="51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a:t>
            </a:r>
            <a:r>
              <a:rPr lang="en-US"/>
              <a:t>:</a:t>
            </a:r>
            <a:br>
              <a:rPr lang="en-US"/>
            </a:br>
            <a:r>
              <a:rPr i="1" lang="en-US" sz="1800"/>
              <a:t>part of The Linux Foundation ecosystem of sustainable open source</a:t>
            </a:r>
            <a:endParaRPr i="1" sz="1800"/>
          </a:p>
        </p:txBody>
      </p:sp>
      <p:sp>
        <p:nvSpPr>
          <p:cNvPr id="360" name="Google Shape;360;p43"/>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US"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US" sz="1100">
                <a:latin typeface="Gill Sans"/>
                <a:ea typeface="Gill Sans"/>
                <a:cs typeface="Gill Sans"/>
                <a:sym typeface="Gill Sans"/>
              </a:rPr>
              <a:t>creating the largest shared technology investment in history</a:t>
            </a:r>
            <a:r>
              <a:rPr lang="en-US"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The Linux Foundation is the umbrella organization for </a:t>
            </a:r>
            <a:r>
              <a:rPr b="1" lang="en-US" sz="1100">
                <a:latin typeface="Gill Sans"/>
                <a:ea typeface="Gill Sans"/>
                <a:cs typeface="Gill Sans"/>
                <a:sym typeface="Gill Sans"/>
              </a:rPr>
              <a:t>more than 700 open source projects </a:t>
            </a:r>
            <a:r>
              <a:rPr lang="en-US"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61" name="Google Shape;361;p43"/>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62" name="Google Shape;362;p43"/>
          <p:cNvGrpSpPr/>
          <p:nvPr/>
        </p:nvGrpSpPr>
        <p:grpSpPr>
          <a:xfrm>
            <a:off x="163028" y="2976905"/>
            <a:ext cx="8523871" cy="1748496"/>
            <a:chOff x="163028" y="2976905"/>
            <a:chExt cx="8523871" cy="1748496"/>
          </a:xfrm>
        </p:grpSpPr>
        <p:grpSp>
          <p:nvGrpSpPr>
            <p:cNvPr id="363" name="Google Shape;363;p43"/>
            <p:cNvGrpSpPr/>
            <p:nvPr/>
          </p:nvGrpSpPr>
          <p:grpSpPr>
            <a:xfrm>
              <a:off x="2396375" y="2976905"/>
              <a:ext cx="4868470" cy="1329099"/>
              <a:chOff x="2124182" y="3261975"/>
              <a:chExt cx="4407052" cy="1138025"/>
            </a:xfrm>
          </p:grpSpPr>
          <p:pic>
            <p:nvPicPr>
              <p:cNvPr id="364" name="Google Shape;364;p43"/>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365" name="Google Shape;365;p43"/>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366" name="Google Shape;366;p43"/>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367" name="Google Shape;367;p43"/>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368" name="Google Shape;368;p43"/>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369" name="Google Shape;369;p43"/>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370" name="Google Shape;370;p43"/>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371" name="Google Shape;371;p43"/>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372" name="Google Shape;372;p43"/>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373" name="Google Shape;373;p43"/>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374" name="Google Shape;374;p43"/>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375" name="Google Shape;375;p43"/>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376" name="Google Shape;376;p43"/>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377" name="Google Shape;377;p43"/>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4"/>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383" name="Google Shape;383;p44"/>
          <p:cNvPicPr preferRelativeResize="0"/>
          <p:nvPr/>
        </p:nvPicPr>
        <p:blipFill rotWithShape="1">
          <a:blip r:embed="rId3">
            <a:alphaModFix/>
          </a:blip>
          <a:srcRect b="13073" l="0" r="7063" t="0"/>
          <a:stretch/>
        </p:blipFill>
        <p:spPr>
          <a:xfrm>
            <a:off x="0" y="0"/>
            <a:ext cx="9144003" cy="505308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5"/>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389" name="Google Shape;389;p45"/>
          <p:cNvPicPr preferRelativeResize="0"/>
          <p:nvPr/>
        </p:nvPicPr>
        <p:blipFill>
          <a:blip r:embed="rId3">
            <a:alphaModFix/>
          </a:blip>
          <a:stretch>
            <a:fillRect/>
          </a:stretch>
        </p:blipFill>
        <p:spPr>
          <a:xfrm>
            <a:off x="0" y="0"/>
            <a:ext cx="9136046"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connecting</a:t>
            </a:r>
            <a:r>
              <a:rPr lang="en-US" sz="2700"/>
              <a:t> z/OS to enterprise devops with Zowe</a:t>
            </a:r>
            <a:endParaRPr/>
          </a:p>
        </p:txBody>
      </p:sp>
      <p:grpSp>
        <p:nvGrpSpPr>
          <p:cNvPr id="395" name="Google Shape;395;p46"/>
          <p:cNvGrpSpPr/>
          <p:nvPr/>
        </p:nvGrpSpPr>
        <p:grpSpPr>
          <a:xfrm>
            <a:off x="282053" y="678896"/>
            <a:ext cx="8579894" cy="3569557"/>
            <a:chOff x="1243931" y="678925"/>
            <a:chExt cx="7879414" cy="3312199"/>
          </a:xfrm>
        </p:grpSpPr>
        <p:sp>
          <p:nvSpPr>
            <p:cNvPr id="396" name="Google Shape;396;p46"/>
            <p:cNvSpPr/>
            <p:nvPr/>
          </p:nvSpPr>
          <p:spPr>
            <a:xfrm>
              <a:off x="1322378"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97" name="Google Shape;397;p46"/>
            <p:cNvSpPr/>
            <p:nvPr/>
          </p:nvSpPr>
          <p:spPr>
            <a:xfrm>
              <a:off x="3954615"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98" name="Google Shape;398;p46"/>
            <p:cNvSpPr/>
            <p:nvPr/>
          </p:nvSpPr>
          <p:spPr>
            <a:xfrm>
              <a:off x="6586851"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21</a:t>
              </a:r>
              <a:endParaRPr sz="1100"/>
            </a:p>
          </p:txBody>
        </p:sp>
        <p:sp>
          <p:nvSpPr>
            <p:cNvPr id="399" name="Google Shape;399;p46"/>
            <p:cNvSpPr txBox="1"/>
            <p:nvPr/>
          </p:nvSpPr>
          <p:spPr>
            <a:xfrm>
              <a:off x="1243931" y="24559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400" name="Google Shape;400;p46"/>
            <p:cNvSpPr txBox="1"/>
            <p:nvPr/>
          </p:nvSpPr>
          <p:spPr>
            <a:xfrm>
              <a:off x="3954615" y="2467724"/>
              <a:ext cx="24324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 from contributions from Broadcom, IBM, Rocket Software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Investments in collaboration, ecosystem development, and infrastructure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2021 Zowe formed TSC to have technologists lead project direction.</a:t>
              </a:r>
              <a:endParaRPr b="1" sz="1100">
                <a:solidFill>
                  <a:schemeClr val="dk1"/>
                </a:solidFill>
                <a:latin typeface="Gill Sans"/>
                <a:ea typeface="Gill Sans"/>
                <a:cs typeface="Gill Sans"/>
                <a:sym typeface="Gill Sans"/>
              </a:endParaRPr>
            </a:p>
          </p:txBody>
        </p:sp>
        <p:sp>
          <p:nvSpPr>
            <p:cNvPr id="401" name="Google Shape;401;p46"/>
            <p:cNvSpPr txBox="1"/>
            <p:nvPr/>
          </p:nvSpPr>
          <p:spPr>
            <a:xfrm>
              <a:off x="6586545" y="2467724"/>
              <a:ext cx="2536800" cy="15234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30000</a:t>
              </a:r>
              <a:r>
                <a:rPr b="1" lang="en-US" sz="1100">
                  <a:solidFill>
                    <a:schemeClr val="dk1"/>
                  </a:solidFill>
                  <a:latin typeface="Gill Sans"/>
                  <a:ea typeface="Gill Sans"/>
                  <a:cs typeface="Gill Sans"/>
                  <a:sym typeface="Gill Sans"/>
                </a:rPr>
                <a:t>+ Commits, 250+ committers all time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50+ Zowe Conformant offerings from vendors Broadcom, IBM, MicroFocus, Phoenix Software International, Rocket Software, Software Engineering AG</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project contributions from BMC, IBA Group, Vicom Infinity, and others, has grown codebase </a:t>
              </a:r>
              <a:endParaRPr b="1" sz="1100">
                <a:solidFill>
                  <a:schemeClr val="dk1"/>
                </a:solidFill>
                <a:latin typeface="Gill Sans"/>
                <a:ea typeface="Gill Sans"/>
                <a:cs typeface="Gill Sans"/>
                <a:sym typeface="Gill Sans"/>
              </a:endParaRPr>
            </a:p>
          </p:txBody>
        </p:sp>
        <p:pic>
          <p:nvPicPr>
            <p:cNvPr id="402" name="Google Shape;402;p46"/>
            <p:cNvPicPr preferRelativeResize="0"/>
            <p:nvPr/>
          </p:nvPicPr>
          <p:blipFill>
            <a:blip r:embed="rId3">
              <a:alphaModFix/>
            </a:blip>
            <a:stretch>
              <a:fillRect/>
            </a:stretch>
          </p:blipFill>
          <p:spPr>
            <a:xfrm>
              <a:off x="3763549" y="678925"/>
              <a:ext cx="2814548" cy="1257651"/>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m</a:t>
            </a:r>
            <a:r>
              <a:rPr lang="en-US" sz="2700"/>
              <a:t>odernize z/VM integration with cloud technologies and deployment</a:t>
            </a:r>
            <a:endParaRPr sz="2700"/>
          </a:p>
        </p:txBody>
      </p:sp>
      <p:grpSp>
        <p:nvGrpSpPr>
          <p:cNvPr id="408" name="Google Shape;408;p47"/>
          <p:cNvGrpSpPr/>
          <p:nvPr/>
        </p:nvGrpSpPr>
        <p:grpSpPr>
          <a:xfrm>
            <a:off x="282050" y="915101"/>
            <a:ext cx="8579897" cy="3333352"/>
            <a:chOff x="282050" y="915101"/>
            <a:chExt cx="8579897" cy="3333352"/>
          </a:xfrm>
        </p:grpSpPr>
        <p:sp>
          <p:nvSpPr>
            <p:cNvPr id="409" name="Google Shape;409;p47"/>
            <p:cNvSpPr/>
            <p:nvPr/>
          </p:nvSpPr>
          <p:spPr>
            <a:xfrm>
              <a:off x="367474"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10" name="Google Shape;410;p47"/>
            <p:cNvSpPr/>
            <p:nvPr/>
          </p:nvSpPr>
          <p:spPr>
            <a:xfrm>
              <a:off x="3233717"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11" name="Google Shape;411;p47"/>
            <p:cNvSpPr/>
            <p:nvPr/>
          </p:nvSpPr>
          <p:spPr>
            <a:xfrm>
              <a:off x="6099958"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21</a:t>
              </a:r>
              <a:endParaRPr sz="1100"/>
            </a:p>
          </p:txBody>
        </p:sp>
        <p:sp>
          <p:nvSpPr>
            <p:cNvPr id="412" name="Google Shape;412;p47"/>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Users want to manage their mainframes with the same modern cloud technologies used across the enterprise.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z/VM integration with technologies such as OpenStack have long been a challenge.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Contribution base was IBM only, making it challenging to get wider adoption</a:t>
              </a:r>
              <a:endParaRPr b="1" sz="1100">
                <a:solidFill>
                  <a:schemeClr val="dk1"/>
                </a:solidFill>
                <a:latin typeface="Gill Sans"/>
                <a:ea typeface="Gill Sans"/>
                <a:cs typeface="Gill Sans"/>
                <a:sym typeface="Gill Sans"/>
              </a:endParaRPr>
            </a:p>
          </p:txBody>
        </p:sp>
        <p:sp>
          <p:nvSpPr>
            <p:cNvPr id="413" name="Google Shape;413;p47"/>
            <p:cNvSpPr txBox="1"/>
            <p:nvPr/>
          </p:nvSpPr>
          <p:spPr>
            <a:xfrm>
              <a:off x="3233717" y="2606685"/>
              <a:ext cx="2648640" cy="945358"/>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Open Mainframe Project added Feilong</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Feilong TSC elects co-chairs from SUSE and Velocity Software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2020 Tessia is added as a project</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2021 Consolez is added as a project </a:t>
              </a:r>
              <a:endParaRPr sz="1100"/>
            </a:p>
          </p:txBody>
        </p:sp>
        <p:sp>
          <p:nvSpPr>
            <p:cNvPr id="414" name="Google Shape;414;p47"/>
            <p:cNvSpPr txBox="1"/>
            <p:nvPr/>
          </p:nvSpPr>
          <p:spPr>
            <a:xfrm>
              <a:off x="6099625" y="2606685"/>
              <a:ext cx="2762322" cy="1641768"/>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ADP, SUSE, Velocity Software, Vicom Infinity, and ICU IT engaging in addition to IBM</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innovations and integrations being created in the community to upstream.</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Projects running independently, but coordinating to ensure a streamlined solution.</a:t>
              </a:r>
              <a:endParaRPr b="1" sz="1100">
                <a:solidFill>
                  <a:schemeClr val="dk1"/>
                </a:solidFill>
                <a:latin typeface="Gill Sans"/>
                <a:ea typeface="Gill Sans"/>
                <a:cs typeface="Gill Sans"/>
                <a:sym typeface="Gill Sans"/>
              </a:endParaRPr>
            </a:p>
          </p:txBody>
        </p:sp>
        <p:pic>
          <p:nvPicPr>
            <p:cNvPr id="415" name="Google Shape;415;p47"/>
            <p:cNvPicPr preferRelativeResize="0"/>
            <p:nvPr/>
          </p:nvPicPr>
          <p:blipFill>
            <a:blip r:embed="rId3">
              <a:alphaModFix/>
            </a:blip>
            <a:stretch>
              <a:fillRect/>
            </a:stretch>
          </p:blipFill>
          <p:spPr>
            <a:xfrm>
              <a:off x="3363084" y="945901"/>
              <a:ext cx="2417824" cy="599625"/>
            </a:xfrm>
            <a:prstGeom prst="rect">
              <a:avLst/>
            </a:prstGeom>
            <a:noFill/>
            <a:ln>
              <a:noFill/>
            </a:ln>
          </p:spPr>
        </p:pic>
        <p:pic>
          <p:nvPicPr>
            <p:cNvPr id="416" name="Google Shape;416;p47"/>
            <p:cNvPicPr preferRelativeResize="0"/>
            <p:nvPr/>
          </p:nvPicPr>
          <p:blipFill>
            <a:blip r:embed="rId4">
              <a:alphaModFix/>
            </a:blip>
            <a:stretch>
              <a:fillRect/>
            </a:stretch>
          </p:blipFill>
          <p:spPr>
            <a:xfrm>
              <a:off x="6543676" y="915101"/>
              <a:ext cx="2017602" cy="661225"/>
            </a:xfrm>
            <a:prstGeom prst="rect">
              <a:avLst/>
            </a:prstGeom>
            <a:noFill/>
            <a:ln>
              <a:noFill/>
            </a:ln>
          </p:spPr>
        </p:pic>
        <p:pic>
          <p:nvPicPr>
            <p:cNvPr id="417" name="Google Shape;417;p47"/>
            <p:cNvPicPr preferRelativeResize="0"/>
            <p:nvPr/>
          </p:nvPicPr>
          <p:blipFill>
            <a:blip r:embed="rId5">
              <a:alphaModFix/>
            </a:blip>
            <a:stretch>
              <a:fillRect/>
            </a:stretch>
          </p:blipFill>
          <p:spPr>
            <a:xfrm>
              <a:off x="334000" y="955151"/>
              <a:ext cx="2419722" cy="581126"/>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Enabling innovation - </a:t>
            </a:r>
            <a:r>
              <a:rPr lang="en-US"/>
              <a:t>modernizing COBOL</a:t>
            </a:r>
            <a:endParaRPr sz="2700"/>
          </a:p>
        </p:txBody>
      </p:sp>
      <p:grpSp>
        <p:nvGrpSpPr>
          <p:cNvPr id="423" name="Google Shape;423;p48"/>
          <p:cNvGrpSpPr/>
          <p:nvPr/>
        </p:nvGrpSpPr>
        <p:grpSpPr>
          <a:xfrm>
            <a:off x="282050" y="1107125"/>
            <a:ext cx="8579976" cy="3141460"/>
            <a:chOff x="282050" y="1107125"/>
            <a:chExt cx="8579976" cy="3141460"/>
          </a:xfrm>
        </p:grpSpPr>
        <p:grpSp>
          <p:nvGrpSpPr>
            <p:cNvPr id="424" name="Google Shape;424;p48"/>
            <p:cNvGrpSpPr/>
            <p:nvPr/>
          </p:nvGrpSpPr>
          <p:grpSpPr>
            <a:xfrm>
              <a:off x="282050" y="1107125"/>
              <a:ext cx="8579975" cy="3141460"/>
              <a:chOff x="282050" y="1107125"/>
              <a:chExt cx="8579975" cy="3141460"/>
            </a:xfrm>
          </p:grpSpPr>
          <p:grpSp>
            <p:nvGrpSpPr>
              <p:cNvPr id="425" name="Google Shape;425;p48"/>
              <p:cNvGrpSpPr/>
              <p:nvPr/>
            </p:nvGrpSpPr>
            <p:grpSpPr>
              <a:xfrm>
                <a:off x="282050" y="2188534"/>
                <a:ext cx="8579975" cy="2060051"/>
                <a:chOff x="282050" y="2188534"/>
                <a:chExt cx="8579975" cy="2060051"/>
              </a:xfrm>
            </p:grpSpPr>
            <p:sp>
              <p:nvSpPr>
                <p:cNvPr id="426" name="Google Shape;426;p48"/>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27" name="Google Shape;427;p48"/>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28" name="Google Shape;428;p48"/>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21</a:t>
                  </a:r>
                  <a:endParaRPr sz="1100"/>
                </a:p>
              </p:txBody>
            </p:sp>
            <p:sp>
              <p:nvSpPr>
                <p:cNvPr id="429" name="Google Shape;429;p48"/>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COBOL talent is critical to our society, and the need has amplified in the COVID-19 pandemic.</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Enabling the next generation to have COBOL skills done in isolation, causing repeated efforts and lower uptick.</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lacking tools that align with modern development</a:t>
                  </a:r>
                  <a:endParaRPr b="1" sz="1100">
                    <a:solidFill>
                      <a:schemeClr val="dk1"/>
                    </a:solidFill>
                    <a:latin typeface="Gill Sans"/>
                    <a:ea typeface="Gill Sans"/>
                    <a:cs typeface="Gill Sans"/>
                    <a:sym typeface="Gill Sans"/>
                  </a:endParaRPr>
                </a:p>
              </p:txBody>
            </p:sp>
            <p:sp>
              <p:nvSpPr>
                <p:cNvPr id="430" name="Google Shape;430;p48"/>
                <p:cNvSpPr txBox="1"/>
                <p:nvPr/>
              </p:nvSpPr>
              <p:spPr>
                <a:xfrm>
                  <a:off x="3233717" y="2606685"/>
                  <a:ext cx="2648700" cy="9453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Launched COBOL Programming Course as an open source project in April 2020</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Created collaboration forums and ways that COBOL talent can advertise their availability</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Launched COBOL Working Group to bring together leaders in thinking about the future of COBOL</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Check project launched, bringing TDD practices to COBOL</a:t>
                  </a:r>
                  <a:endParaRPr b="1" sz="1100">
                    <a:solidFill>
                      <a:schemeClr val="dk1"/>
                    </a:solidFill>
                    <a:latin typeface="Gill Sans"/>
                    <a:ea typeface="Gill Sans"/>
                    <a:cs typeface="Gill Sans"/>
                    <a:sym typeface="Gill Sans"/>
                  </a:endParaRPr>
                </a:p>
              </p:txBody>
            </p:sp>
            <p:sp>
              <p:nvSpPr>
                <p:cNvPr id="431" name="Google Shape;431;p48"/>
                <p:cNvSpPr txBox="1"/>
                <p:nvPr/>
              </p:nvSpPr>
              <p:spPr>
                <a:xfrm>
                  <a:off x="6099625" y="2606685"/>
                  <a:ext cx="2762400" cy="16419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“Calling all COBOL Programmers” forum has had over 1800 </a:t>
                  </a:r>
                  <a:r>
                    <a:rPr b="1" lang="en-US" sz="1100">
                      <a:solidFill>
                        <a:schemeClr val="dk1"/>
                      </a:solidFill>
                      <a:latin typeface="Gill Sans"/>
                      <a:ea typeface="Gill Sans"/>
                      <a:cs typeface="Gill Sans"/>
                      <a:sym typeface="Gill Sans"/>
                    </a:rPr>
                    <a:t>individuals</a:t>
                  </a:r>
                  <a:r>
                    <a:rPr b="1" lang="en-US" sz="1100">
                      <a:solidFill>
                        <a:schemeClr val="dk1"/>
                      </a:solidFill>
                      <a:latin typeface="Gill Sans"/>
                      <a:ea typeface="Gill Sans"/>
                      <a:cs typeface="Gill Sans"/>
                      <a:sym typeface="Gill Sans"/>
                    </a:rPr>
                    <a:t> make themselves available since April 2020</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Programming Course has 1.9k stars and 400+ forks, along with 17 contributors from several organizations.</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Working Group getting broad feedback on the future direction of COBOL</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Check a step forward in modern dev practices</a:t>
                  </a:r>
                  <a:endParaRPr b="1" sz="1100">
                    <a:solidFill>
                      <a:schemeClr val="dk1"/>
                    </a:solidFill>
                    <a:latin typeface="Gill Sans"/>
                    <a:ea typeface="Gill Sans"/>
                    <a:cs typeface="Gill Sans"/>
                    <a:sym typeface="Gill Sans"/>
                  </a:endParaRPr>
                </a:p>
              </p:txBody>
            </p:sp>
          </p:grpSp>
          <p:pic>
            <p:nvPicPr>
              <p:cNvPr id="432" name="Google Shape;432;p48"/>
              <p:cNvPicPr preferRelativeResize="0"/>
              <p:nvPr/>
            </p:nvPicPr>
            <p:blipFill>
              <a:blip r:embed="rId3">
                <a:alphaModFix/>
              </a:blip>
              <a:stretch>
                <a:fillRect/>
              </a:stretch>
            </p:blipFill>
            <p:spPr>
              <a:xfrm>
                <a:off x="334000" y="1107125"/>
                <a:ext cx="2188748" cy="616436"/>
              </a:xfrm>
              <a:prstGeom prst="rect">
                <a:avLst/>
              </a:prstGeom>
              <a:noFill/>
              <a:ln>
                <a:noFill/>
              </a:ln>
            </p:spPr>
          </p:pic>
          <p:pic>
            <p:nvPicPr>
              <p:cNvPr id="433" name="Google Shape;433;p48"/>
              <p:cNvPicPr preferRelativeResize="0"/>
              <p:nvPr/>
            </p:nvPicPr>
            <p:blipFill>
              <a:blip r:embed="rId4">
                <a:alphaModFix/>
              </a:blip>
              <a:stretch>
                <a:fillRect/>
              </a:stretch>
            </p:blipFill>
            <p:spPr>
              <a:xfrm>
                <a:off x="2967025" y="1107125"/>
                <a:ext cx="3209947" cy="573675"/>
              </a:xfrm>
              <a:prstGeom prst="rect">
                <a:avLst/>
              </a:prstGeom>
              <a:noFill/>
              <a:ln>
                <a:noFill/>
              </a:ln>
            </p:spPr>
          </p:pic>
        </p:grpSp>
        <p:pic>
          <p:nvPicPr>
            <p:cNvPr id="434" name="Google Shape;434;p48"/>
            <p:cNvPicPr preferRelativeResize="0"/>
            <p:nvPr/>
          </p:nvPicPr>
          <p:blipFill>
            <a:blip r:embed="rId5">
              <a:alphaModFix/>
            </a:blip>
            <a:stretch>
              <a:fillRect/>
            </a:stretch>
          </p:blipFill>
          <p:spPr>
            <a:xfrm>
              <a:off x="6673281" y="1107125"/>
              <a:ext cx="2188745" cy="573675"/>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 with the </a:t>
            </a:r>
            <a:r>
              <a:rPr lang="en-US"/>
              <a:t>next generation</a:t>
            </a:r>
            <a:endParaRPr sz="2700"/>
          </a:p>
        </p:txBody>
      </p:sp>
      <p:grpSp>
        <p:nvGrpSpPr>
          <p:cNvPr id="440" name="Google Shape;440;p49"/>
          <p:cNvGrpSpPr/>
          <p:nvPr/>
        </p:nvGrpSpPr>
        <p:grpSpPr>
          <a:xfrm>
            <a:off x="282050" y="1028675"/>
            <a:ext cx="8579975" cy="3219910"/>
            <a:chOff x="282050" y="1028675"/>
            <a:chExt cx="8579975" cy="3219910"/>
          </a:xfrm>
        </p:grpSpPr>
        <p:grpSp>
          <p:nvGrpSpPr>
            <p:cNvPr id="441" name="Google Shape;441;p49"/>
            <p:cNvGrpSpPr/>
            <p:nvPr/>
          </p:nvGrpSpPr>
          <p:grpSpPr>
            <a:xfrm>
              <a:off x="282050" y="2188534"/>
              <a:ext cx="8579975" cy="2060051"/>
              <a:chOff x="282050" y="2188534"/>
              <a:chExt cx="8579975" cy="2060051"/>
            </a:xfrm>
          </p:grpSpPr>
          <p:sp>
            <p:nvSpPr>
              <p:cNvPr id="442" name="Google Shape;442;p49"/>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43" name="Google Shape;443;p49"/>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44" name="Google Shape;444;p49"/>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20</a:t>
                </a:r>
                <a:endParaRPr sz="1100"/>
              </a:p>
            </p:txBody>
          </p:sp>
          <p:sp>
            <p:nvSpPr>
              <p:cNvPr id="445" name="Google Shape;445;p49"/>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Aging tenured mainframe talent, with a growing mainframe talent gap and skills decline in next generation talent.</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Needing to help connect students with opportunities in mainframe, aligning the interests in open source</a:t>
                </a:r>
                <a:endParaRPr b="1" sz="1100">
                  <a:solidFill>
                    <a:schemeClr val="dk1"/>
                  </a:solidFill>
                  <a:latin typeface="Gill Sans"/>
                  <a:ea typeface="Gill Sans"/>
                  <a:cs typeface="Gill Sans"/>
                  <a:sym typeface="Gill Sans"/>
                </a:endParaRPr>
              </a:p>
            </p:txBody>
          </p:sp>
          <p:sp>
            <p:nvSpPr>
              <p:cNvPr id="446" name="Google Shape;446;p49"/>
              <p:cNvSpPr txBox="1"/>
              <p:nvPr/>
            </p:nvSpPr>
            <p:spPr>
              <a:xfrm>
                <a:off x="3233717" y="2606685"/>
                <a:ext cx="2648700" cy="9453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Launched first mentorship program in 2016 with 7 mentees.</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Connected within the mainframe and broad open source community to ensure mentorship work has upstream project value.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Enabled universities to also leverage the program within class work; successful with VCU and Western University (Ontario)</a:t>
                </a:r>
                <a:endParaRPr b="1" sz="1100">
                  <a:solidFill>
                    <a:schemeClr val="dk1"/>
                  </a:solidFill>
                  <a:latin typeface="Gill Sans"/>
                  <a:ea typeface="Gill Sans"/>
                  <a:cs typeface="Gill Sans"/>
                  <a:sym typeface="Gill Sans"/>
                </a:endParaRPr>
              </a:p>
            </p:txBody>
          </p:sp>
          <p:sp>
            <p:nvSpPr>
              <p:cNvPr id="447" name="Google Shape;447;p49"/>
              <p:cNvSpPr txBox="1"/>
              <p:nvPr/>
            </p:nvSpPr>
            <p:spPr>
              <a:xfrm>
                <a:off x="6099625" y="2606685"/>
                <a:ext cx="2762400" cy="16419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40+ mentees completed the program, with broader classwork focus reaching 100+ more.</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Upstream work has included ports of Alpine Linux, contributions to HyperLedger, OpenStack, CloudFoundry, Kubernetes, and more.</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Several mentees are now employed in mainframe roles with IBM, SUSE, ADP, and more.</a:t>
                </a:r>
                <a:endParaRPr b="1" sz="1100">
                  <a:solidFill>
                    <a:schemeClr val="dk1"/>
                  </a:solidFill>
                  <a:latin typeface="Gill Sans"/>
                  <a:ea typeface="Gill Sans"/>
                  <a:cs typeface="Gill Sans"/>
                  <a:sym typeface="Gill Sans"/>
                </a:endParaRPr>
              </a:p>
            </p:txBody>
          </p:sp>
        </p:grpSp>
        <p:pic>
          <p:nvPicPr>
            <p:cNvPr id="448" name="Google Shape;448;p49"/>
            <p:cNvPicPr preferRelativeResize="0"/>
            <p:nvPr/>
          </p:nvPicPr>
          <p:blipFill>
            <a:blip r:embed="rId3">
              <a:alphaModFix/>
            </a:blip>
            <a:stretch>
              <a:fillRect/>
            </a:stretch>
          </p:blipFill>
          <p:spPr>
            <a:xfrm>
              <a:off x="2317275" y="1028675"/>
              <a:ext cx="4509448" cy="820075"/>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50"/>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455" name="Google Shape;455;p50"/>
          <p:cNvSpPr txBox="1"/>
          <p:nvPr>
            <p:ph type="title"/>
          </p:nvPr>
        </p:nvSpPr>
        <p:spPr>
          <a:xfrm>
            <a:off x="334000" y="3775400"/>
            <a:ext cx="8400900" cy="11973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Open Mainframe Project enables innovation through community building</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33"/>
          <p:cNvPicPr preferRelativeResize="0"/>
          <p:nvPr/>
        </p:nvPicPr>
        <p:blipFill rotWithShape="1">
          <a:blip r:embed="rId3">
            <a:alphaModFix/>
          </a:blip>
          <a:srcRect b="26632" l="0" r="0" t="0"/>
          <a:stretch/>
        </p:blipFill>
        <p:spPr>
          <a:xfrm>
            <a:off x="0" y="0"/>
            <a:ext cx="9144000" cy="5143499"/>
          </a:xfrm>
          <a:prstGeom prst="rect">
            <a:avLst/>
          </a:prstGeom>
          <a:noFill/>
          <a:ln>
            <a:noFill/>
          </a:ln>
        </p:spPr>
      </p:pic>
      <p:sp>
        <p:nvSpPr>
          <p:cNvPr id="228" name="Google Shape;228;p33"/>
          <p:cNvSpPr txBox="1"/>
          <p:nvPr>
            <p:ph type="title"/>
          </p:nvPr>
        </p:nvSpPr>
        <p:spPr>
          <a:xfrm>
            <a:off x="0" y="-2"/>
            <a:ext cx="9144000" cy="104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2"/>
                </a:solidFill>
              </a:rPr>
              <a:t>A (Brief)* History of Computing </a:t>
            </a:r>
            <a:r>
              <a:rPr lang="en-US">
                <a:solidFill>
                  <a:schemeClr val="lt2"/>
                </a:solidFill>
              </a:rPr>
              <a:t>Infrastructure</a:t>
            </a:r>
            <a:r>
              <a:rPr lang="en-US">
                <a:solidFill>
                  <a:schemeClr val="lt2"/>
                </a:solidFill>
              </a:rPr>
              <a:t> </a:t>
            </a:r>
            <a:endParaRPr>
              <a:solidFill>
                <a:schemeClr val="lt2"/>
              </a:solidFill>
            </a:endParaRPr>
          </a:p>
        </p:txBody>
      </p:sp>
      <p:sp>
        <p:nvSpPr>
          <p:cNvPr id="229" name="Google Shape;229;p33"/>
          <p:cNvSpPr txBox="1"/>
          <p:nvPr/>
        </p:nvSpPr>
        <p:spPr>
          <a:xfrm>
            <a:off x="0" y="4743300"/>
            <a:ext cx="67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solidFill>
                  <a:srgbClr val="F3F3F3"/>
                </a:solidFill>
                <a:latin typeface="Gill Sans"/>
                <a:ea typeface="Gill Sans"/>
                <a:cs typeface="Gill Sans"/>
                <a:sym typeface="Gill Sans"/>
              </a:rPr>
              <a:t>(*) note that this is intentionally NOT an through history. We only have so much time :-)</a:t>
            </a:r>
            <a:endParaRPr i="1">
              <a:solidFill>
                <a:srgbClr val="F3F3F3"/>
              </a:solidFill>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 Focal point for open source on mainframe</a:t>
            </a:r>
            <a:endParaRPr/>
          </a:p>
        </p:txBody>
      </p:sp>
      <p:sp>
        <p:nvSpPr>
          <p:cNvPr id="462" name="Google Shape;462;p51"/>
          <p:cNvSpPr txBox="1"/>
          <p:nvPr>
            <p:ph idx="1" type="body"/>
          </p:nvPr>
        </p:nvSpPr>
        <p:spPr>
          <a:xfrm>
            <a:off x="317500" y="943425"/>
            <a:ext cx="45039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63" name="Google Shape;463;p51"/>
          <p:cNvSpPr txBox="1"/>
          <p:nvPr/>
        </p:nvSpPr>
        <p:spPr>
          <a:xfrm>
            <a:off x="4745925" y="2666525"/>
            <a:ext cx="44049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t/>
            </a:r>
            <a:endParaRPr/>
          </a:p>
          <a:p>
            <a:pPr indent="0" lvl="0" marL="0" marR="0" rtl="0" algn="ctr">
              <a:lnSpc>
                <a:spcPct val="100000"/>
              </a:lnSpc>
              <a:spcBef>
                <a:spcPts val="0"/>
              </a:spcBef>
              <a:spcAft>
                <a:spcPts val="0"/>
              </a:spcAft>
              <a:buClr>
                <a:srgbClr val="000000"/>
              </a:buClr>
              <a:buSzPts val="1400"/>
              <a:buFont typeface="Gill Sans"/>
              <a:buNone/>
            </a:pPr>
            <a:r>
              <a:rPr lang="en-US" u="sng">
                <a:solidFill>
                  <a:srgbClr val="0000FF"/>
                </a:solidFill>
                <a:latin typeface="Gill Sans"/>
                <a:ea typeface="Gill Sans"/>
                <a:cs typeface="Gill Sans"/>
                <a:sym typeface="Gill Sans"/>
                <a:hlinkClick r:id="rId3">
                  <a:extLst>
                    <a:ext uri="{A12FA001-AC4F-418D-AE19-62706E023703}">
                      <ahyp:hlinkClr val="tx"/>
                    </a:ext>
                  </a:extLst>
                </a:hlinkClick>
              </a:rPr>
              <a:t>https://events.linuxfoundation.org/open-mainframe-summit</a:t>
            </a:r>
            <a:endParaRPr b="0" i="0" sz="1400" u="none" cap="none" strike="noStrike">
              <a:solidFill>
                <a:srgbClr val="000000"/>
              </a:solidFill>
              <a:latin typeface="Gill Sans"/>
              <a:ea typeface="Gill Sans"/>
              <a:cs typeface="Gill Sans"/>
              <a:sym typeface="Gill Sans"/>
            </a:endParaRPr>
          </a:p>
        </p:txBody>
      </p:sp>
      <p:pic>
        <p:nvPicPr>
          <p:cNvPr id="464" name="Google Shape;464;p51"/>
          <p:cNvPicPr preferRelativeResize="0"/>
          <p:nvPr/>
        </p:nvPicPr>
        <p:blipFill>
          <a:blip r:embed="rId4">
            <a:alphaModFix/>
          </a:blip>
          <a:stretch>
            <a:fillRect/>
          </a:stretch>
        </p:blipFill>
        <p:spPr>
          <a:xfrm>
            <a:off x="5659562" y="922025"/>
            <a:ext cx="2577625" cy="1047150"/>
          </a:xfrm>
          <a:prstGeom prst="rect">
            <a:avLst/>
          </a:prstGeom>
          <a:noFill/>
          <a:ln>
            <a:noFill/>
          </a:ln>
        </p:spPr>
      </p:pic>
      <p:sp>
        <p:nvSpPr>
          <p:cNvPr id="465" name="Google Shape;465;p51"/>
          <p:cNvSpPr txBox="1"/>
          <p:nvPr/>
        </p:nvSpPr>
        <p:spPr>
          <a:xfrm>
            <a:off x="5261700" y="2069625"/>
            <a:ext cx="3263700" cy="8640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Clr>
                <a:schemeClr val="dk1"/>
              </a:buClr>
              <a:buSzPts val="1100"/>
              <a:buFont typeface="Arial"/>
              <a:buNone/>
            </a:pPr>
            <a:r>
              <a:rPr b="1" lang="en-US" sz="1700"/>
              <a:t>September 22 – 23, 2021</a:t>
            </a:r>
            <a:endParaRPr b="1" sz="1700"/>
          </a:p>
          <a:p>
            <a:pPr indent="0" lvl="0" marL="0" rtl="0" algn="ctr">
              <a:lnSpc>
                <a:spcPct val="140000"/>
              </a:lnSpc>
              <a:spcBef>
                <a:spcPts val="400"/>
              </a:spcBef>
              <a:spcAft>
                <a:spcPts val="400"/>
              </a:spcAft>
              <a:buNone/>
            </a:pPr>
            <a:r>
              <a:rPr lang="en-US" sz="1700"/>
              <a:t>Virtual Event</a:t>
            </a:r>
            <a:endParaRPr>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2"/>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Telling the “mainframer” story</a:t>
            </a:r>
            <a:endParaRPr/>
          </a:p>
        </p:txBody>
      </p:sp>
      <p:sp>
        <p:nvSpPr>
          <p:cNvPr id="471" name="Google Shape;471;p52"/>
          <p:cNvSpPr txBox="1"/>
          <p:nvPr>
            <p:ph idx="1" type="body"/>
          </p:nvPr>
        </p:nvSpPr>
        <p:spPr>
          <a:xfrm>
            <a:off x="317500" y="943429"/>
            <a:ext cx="4035839" cy="4128805"/>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https://www.openmainframeproject.org/news/podcast</a:t>
            </a:r>
            <a:r>
              <a:rPr lang="en-US"/>
              <a:t> </a:t>
            </a:r>
            <a:endParaRPr/>
          </a:p>
        </p:txBody>
      </p:sp>
      <p:pic>
        <p:nvPicPr>
          <p:cNvPr id="472" name="Google Shape;472;p52"/>
          <p:cNvPicPr preferRelativeResize="0"/>
          <p:nvPr/>
        </p:nvPicPr>
        <p:blipFill rotWithShape="1">
          <a:blip r:embed="rId4">
            <a:alphaModFix/>
          </a:blip>
          <a:srcRect b="0" l="0" r="0" t="0"/>
          <a:stretch/>
        </p:blipFill>
        <p:spPr>
          <a:xfrm>
            <a:off x="4532243" y="702259"/>
            <a:ext cx="4611757" cy="4369975"/>
          </a:xfrm>
          <a:prstGeom prst="rect">
            <a:avLst/>
          </a:prstGeom>
          <a:noFill/>
          <a:ln>
            <a:noFill/>
          </a:ln>
        </p:spPr>
      </p:pic>
      <p:pic>
        <p:nvPicPr>
          <p:cNvPr id="473" name="Google Shape;473;p52"/>
          <p:cNvPicPr preferRelativeResize="0"/>
          <p:nvPr/>
        </p:nvPicPr>
        <p:blipFill>
          <a:blip r:embed="rId5">
            <a:alphaModFix/>
          </a:blip>
          <a:stretch>
            <a:fillRect/>
          </a:stretch>
        </p:blipFill>
        <p:spPr>
          <a:xfrm>
            <a:off x="1549617" y="4109325"/>
            <a:ext cx="1571625" cy="381000"/>
          </a:xfrm>
          <a:prstGeom prst="rect">
            <a:avLst/>
          </a:prstGeom>
          <a:noFill/>
          <a:ln>
            <a:noFill/>
          </a:ln>
        </p:spPr>
      </p:pic>
      <p:grpSp>
        <p:nvGrpSpPr>
          <p:cNvPr id="474" name="Google Shape;474;p52"/>
          <p:cNvGrpSpPr/>
          <p:nvPr/>
        </p:nvGrpSpPr>
        <p:grpSpPr>
          <a:xfrm>
            <a:off x="879958" y="4525041"/>
            <a:ext cx="2910942" cy="381009"/>
            <a:chOff x="879958" y="4525041"/>
            <a:chExt cx="2910942" cy="381009"/>
          </a:xfrm>
        </p:grpSpPr>
        <p:pic>
          <p:nvPicPr>
            <p:cNvPr id="475" name="Google Shape;475;p52"/>
            <p:cNvPicPr preferRelativeResize="0"/>
            <p:nvPr/>
          </p:nvPicPr>
          <p:blipFill>
            <a:blip r:embed="rId6">
              <a:alphaModFix/>
            </a:blip>
            <a:stretch>
              <a:fillRect/>
            </a:stretch>
          </p:blipFill>
          <p:spPr>
            <a:xfrm>
              <a:off x="879958" y="4525041"/>
              <a:ext cx="1273042" cy="381000"/>
            </a:xfrm>
            <a:prstGeom prst="rect">
              <a:avLst/>
            </a:prstGeom>
            <a:noFill/>
            <a:ln>
              <a:noFill/>
            </a:ln>
          </p:spPr>
        </p:pic>
        <p:pic>
          <p:nvPicPr>
            <p:cNvPr id="476" name="Google Shape;476;p52"/>
            <p:cNvPicPr preferRelativeResize="0"/>
            <p:nvPr/>
          </p:nvPicPr>
          <p:blipFill>
            <a:blip r:embed="rId7">
              <a:alphaModFix/>
            </a:blip>
            <a:stretch>
              <a:fillRect/>
            </a:stretch>
          </p:blipFill>
          <p:spPr>
            <a:xfrm>
              <a:off x="2219275" y="4525050"/>
              <a:ext cx="1571625" cy="38100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Building an ecosystem through Zowe Conformance</a:t>
            </a:r>
            <a:endParaRPr/>
          </a:p>
        </p:txBody>
      </p:sp>
      <p:sp>
        <p:nvSpPr>
          <p:cNvPr id="483" name="Google Shape;483;p53"/>
          <p:cNvSpPr txBox="1"/>
          <p:nvPr>
            <p:ph idx="1" type="body"/>
          </p:nvPr>
        </p:nvSpPr>
        <p:spPr>
          <a:xfrm>
            <a:off x="317500" y="943425"/>
            <a:ext cx="5182200" cy="3739500"/>
          </a:xfrm>
          <a:prstGeom prst="rect">
            <a:avLst/>
          </a:prstGeom>
        </p:spPr>
        <p:txBody>
          <a:bodyPr anchorCtr="0" anchor="t" bIns="91425" lIns="91425" spcFirstLastPara="1" rIns="91425" wrap="square" tIns="91425">
            <a:normAutofit lnSpcReduction="20000"/>
          </a:bodyPr>
          <a:lstStyle/>
          <a:p>
            <a:pPr indent="0" lvl="0" marL="0" rtl="0" algn="l">
              <a:spcBef>
                <a:spcPts val="400"/>
              </a:spcBef>
              <a:spcAft>
                <a:spcPts val="0"/>
              </a:spcAft>
              <a:buNone/>
            </a:pPr>
            <a:r>
              <a:rPr lang="en-US"/>
              <a:t>Zowe Conformance Program enables vendors to showcase their offerings based on Zowe, as well as their capabilities in supporting Zowe end-users.</a:t>
            </a:r>
            <a:endParaRPr/>
          </a:p>
          <a:p>
            <a:pPr indent="0" lvl="0" marL="0" rtl="0" algn="l">
              <a:spcBef>
                <a:spcPts val="400"/>
              </a:spcBef>
              <a:spcAft>
                <a:spcPts val="0"/>
              </a:spcAft>
              <a:buNone/>
            </a:pPr>
            <a:r>
              <a:t/>
            </a:r>
            <a:endParaRPr/>
          </a:p>
          <a:p>
            <a:pPr indent="0" lvl="0" marL="0" rtl="0" algn="l">
              <a:spcBef>
                <a:spcPts val="400"/>
              </a:spcBef>
              <a:spcAft>
                <a:spcPts val="0"/>
              </a:spcAft>
              <a:buNone/>
            </a:pPr>
            <a:r>
              <a:rPr b="1" lang="en-US"/>
              <a:t>Benefits</a:t>
            </a:r>
            <a:endParaRPr b="1"/>
          </a:p>
          <a:p>
            <a:pPr indent="-355600" lvl="0" marL="457200" rtl="0" algn="l">
              <a:spcBef>
                <a:spcPts val="400"/>
              </a:spcBef>
              <a:spcAft>
                <a:spcPts val="0"/>
              </a:spcAft>
              <a:buSzPts val="2000"/>
              <a:buChar char="-"/>
            </a:pPr>
            <a:r>
              <a:rPr lang="en-US"/>
              <a:t>Your offering and logo listed in the </a:t>
            </a:r>
            <a:r>
              <a:rPr lang="en-US" u="sng">
                <a:solidFill>
                  <a:schemeClr val="hlink"/>
                </a:solidFill>
                <a:hlinkClick r:id="rId3"/>
              </a:rPr>
              <a:t>Zowe Conformant offering directory</a:t>
            </a:r>
            <a:r>
              <a:rPr lang="en-US"/>
              <a:t> and showcased in Zowe outreach materials</a:t>
            </a:r>
            <a:endParaRPr/>
          </a:p>
          <a:p>
            <a:pPr indent="-355600" lvl="0" marL="457200" rtl="0" algn="l">
              <a:spcBef>
                <a:spcPts val="0"/>
              </a:spcBef>
              <a:spcAft>
                <a:spcPts val="0"/>
              </a:spcAft>
              <a:buSzPts val="2000"/>
              <a:buChar char="-"/>
            </a:pPr>
            <a:r>
              <a:rPr lang="en-US"/>
              <a:t>Exclusive branding marks to use in your product materials</a:t>
            </a:r>
            <a:endParaRPr/>
          </a:p>
          <a:p>
            <a:pPr indent="-355600" lvl="0" marL="457200" rtl="0" algn="l">
              <a:spcBef>
                <a:spcPts val="0"/>
              </a:spcBef>
              <a:spcAft>
                <a:spcPts val="0"/>
              </a:spcAft>
              <a:buSzPts val="2000"/>
              <a:buChar char="-"/>
            </a:pPr>
            <a:r>
              <a:rPr lang="en-US"/>
              <a:t>Participation in the Zowe Advisory Council (ZAC)</a:t>
            </a:r>
            <a:endParaRPr/>
          </a:p>
        </p:txBody>
      </p:sp>
      <p:pic>
        <p:nvPicPr>
          <p:cNvPr id="484" name="Google Shape;484;p53"/>
          <p:cNvPicPr preferRelativeResize="0"/>
          <p:nvPr/>
        </p:nvPicPr>
        <p:blipFill>
          <a:blip r:embed="rId4">
            <a:alphaModFix/>
          </a:blip>
          <a:stretch>
            <a:fillRect/>
          </a:stretch>
        </p:blipFill>
        <p:spPr>
          <a:xfrm>
            <a:off x="6034375" y="1080617"/>
            <a:ext cx="2733675" cy="1428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54"/>
          <p:cNvPicPr preferRelativeResize="0"/>
          <p:nvPr/>
        </p:nvPicPr>
        <p:blipFill rotWithShape="1">
          <a:blip r:embed="rId3">
            <a:alphaModFix/>
          </a:blip>
          <a:srcRect b="15626" l="0" r="0" t="0"/>
          <a:stretch/>
        </p:blipFill>
        <p:spPr>
          <a:xfrm>
            <a:off x="0" y="-2025"/>
            <a:ext cx="9144000" cy="5143500"/>
          </a:xfrm>
          <a:prstGeom prst="rect">
            <a:avLst/>
          </a:prstGeom>
          <a:noFill/>
          <a:ln>
            <a:noFill/>
          </a:ln>
        </p:spPr>
      </p:pic>
      <p:sp>
        <p:nvSpPr>
          <p:cNvPr id="491" name="Google Shape;491;p54"/>
          <p:cNvSpPr txBox="1"/>
          <p:nvPr>
            <p:ph idx="4294967295" type="title"/>
          </p:nvPr>
        </p:nvSpPr>
        <p:spPr>
          <a:xfrm>
            <a:off x="86650" y="79675"/>
            <a:ext cx="1860300" cy="1094400"/>
          </a:xfrm>
          <a:prstGeom prst="rect">
            <a:avLst/>
          </a:prstGeom>
          <a:solidFill>
            <a:srgbClr val="E0DADA">
              <a:alpha val="48600"/>
            </a:srgbClr>
          </a:solidFill>
        </p:spPr>
        <p:txBody>
          <a:bodyPr anchorCtr="0" anchor="ctr" bIns="68575" lIns="68575" spcFirstLastPara="1" rIns="68575" wrap="square" tIns="68575">
            <a:noAutofit/>
          </a:bodyPr>
          <a:lstStyle/>
          <a:p>
            <a:pPr indent="0" lvl="0" marL="0" rtl="0" algn="l">
              <a:spcBef>
                <a:spcPts val="0"/>
              </a:spcBef>
              <a:spcAft>
                <a:spcPts val="0"/>
              </a:spcAft>
              <a:buNone/>
            </a:pPr>
            <a:r>
              <a:rPr lang="en-US" sz="2300">
                <a:solidFill>
                  <a:schemeClr val="lt1"/>
                </a:solidFill>
              </a:rPr>
              <a:t>Growing diversity in mainframe</a:t>
            </a:r>
            <a:endParaRPr sz="23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grpSp>
        <p:nvGrpSpPr>
          <p:cNvPr id="497" name="Google Shape;497;p55"/>
          <p:cNvGrpSpPr/>
          <p:nvPr/>
        </p:nvGrpSpPr>
        <p:grpSpPr>
          <a:xfrm>
            <a:off x="538150" y="1012725"/>
            <a:ext cx="8146800" cy="3660300"/>
            <a:chOff x="538125" y="1278800"/>
            <a:chExt cx="8146800" cy="3660300"/>
          </a:xfrm>
        </p:grpSpPr>
        <p:sp>
          <p:nvSpPr>
            <p:cNvPr id="498" name="Google Shape;498;p55"/>
            <p:cNvSpPr/>
            <p:nvPr/>
          </p:nvSpPr>
          <p:spPr>
            <a:xfrm>
              <a:off x="538125" y="1278800"/>
              <a:ext cx="8146800" cy="3660300"/>
            </a:xfrm>
            <a:prstGeom prst="rect">
              <a:avLst/>
            </a:prstGeom>
            <a:solidFill>
              <a:srgbClr val="F4F4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 name="Google Shape;499;p55"/>
            <p:cNvGrpSpPr/>
            <p:nvPr/>
          </p:nvGrpSpPr>
          <p:grpSpPr>
            <a:xfrm>
              <a:off x="538175" y="1278800"/>
              <a:ext cx="7341450" cy="3596376"/>
              <a:chOff x="-811455" y="2"/>
              <a:chExt cx="8010312" cy="4037696"/>
            </a:xfrm>
          </p:grpSpPr>
          <p:pic>
            <p:nvPicPr>
              <p:cNvPr id="500" name="Google Shape;500;p55"/>
              <p:cNvPicPr preferRelativeResize="0"/>
              <p:nvPr/>
            </p:nvPicPr>
            <p:blipFill>
              <a:blip r:embed="rId3">
                <a:alphaModFix/>
              </a:blip>
              <a:stretch>
                <a:fillRect/>
              </a:stretch>
            </p:blipFill>
            <p:spPr>
              <a:xfrm>
                <a:off x="3863339" y="1973451"/>
                <a:ext cx="1543044" cy="1678584"/>
              </a:xfrm>
              <a:prstGeom prst="rect">
                <a:avLst/>
              </a:prstGeom>
              <a:noFill/>
              <a:ln>
                <a:noFill/>
              </a:ln>
            </p:spPr>
          </p:pic>
          <p:pic>
            <p:nvPicPr>
              <p:cNvPr id="501" name="Google Shape;501;p55"/>
              <p:cNvPicPr preferRelativeResize="0"/>
              <p:nvPr/>
            </p:nvPicPr>
            <p:blipFill>
              <a:blip r:embed="rId4">
                <a:alphaModFix/>
              </a:blip>
              <a:stretch>
                <a:fillRect/>
              </a:stretch>
            </p:blipFill>
            <p:spPr>
              <a:xfrm>
                <a:off x="2081971" y="1936934"/>
                <a:ext cx="1761975" cy="1727955"/>
              </a:xfrm>
              <a:prstGeom prst="rect">
                <a:avLst/>
              </a:prstGeom>
              <a:noFill/>
              <a:ln>
                <a:noFill/>
              </a:ln>
            </p:spPr>
          </p:pic>
          <p:pic>
            <p:nvPicPr>
              <p:cNvPr id="502" name="Google Shape;502;p55"/>
              <p:cNvPicPr preferRelativeResize="0"/>
              <p:nvPr/>
            </p:nvPicPr>
            <p:blipFill>
              <a:blip r:embed="rId5">
                <a:alphaModFix/>
              </a:blip>
              <a:stretch>
                <a:fillRect/>
              </a:stretch>
            </p:blipFill>
            <p:spPr>
              <a:xfrm>
                <a:off x="724116" y="1973450"/>
                <a:ext cx="1524140" cy="1498315"/>
              </a:xfrm>
              <a:prstGeom prst="rect">
                <a:avLst/>
              </a:prstGeom>
              <a:noFill/>
              <a:ln>
                <a:noFill/>
              </a:ln>
            </p:spPr>
          </p:pic>
          <p:pic>
            <p:nvPicPr>
              <p:cNvPr id="503" name="Google Shape;503;p55"/>
              <p:cNvPicPr preferRelativeResize="0"/>
              <p:nvPr/>
            </p:nvPicPr>
            <p:blipFill>
              <a:blip r:embed="rId6">
                <a:alphaModFix/>
              </a:blip>
              <a:stretch>
                <a:fillRect/>
              </a:stretch>
            </p:blipFill>
            <p:spPr>
              <a:xfrm>
                <a:off x="-811455" y="1948119"/>
                <a:ext cx="1469530" cy="1705597"/>
              </a:xfrm>
              <a:prstGeom prst="rect">
                <a:avLst/>
              </a:prstGeom>
              <a:noFill/>
              <a:ln>
                <a:noFill/>
              </a:ln>
            </p:spPr>
          </p:pic>
          <p:pic>
            <p:nvPicPr>
              <p:cNvPr id="504" name="Google Shape;504;p55"/>
              <p:cNvPicPr preferRelativeResize="0"/>
              <p:nvPr/>
            </p:nvPicPr>
            <p:blipFill>
              <a:blip r:embed="rId7">
                <a:alphaModFix/>
              </a:blip>
              <a:stretch>
                <a:fillRect/>
              </a:stretch>
            </p:blipFill>
            <p:spPr>
              <a:xfrm>
                <a:off x="5655812" y="1954111"/>
                <a:ext cx="1543045" cy="2083587"/>
              </a:xfrm>
              <a:prstGeom prst="rect">
                <a:avLst/>
              </a:prstGeom>
              <a:noFill/>
              <a:ln>
                <a:noFill/>
              </a:ln>
            </p:spPr>
          </p:pic>
          <p:pic>
            <p:nvPicPr>
              <p:cNvPr id="505" name="Google Shape;505;p55"/>
              <p:cNvPicPr preferRelativeResize="0"/>
              <p:nvPr/>
            </p:nvPicPr>
            <p:blipFill>
              <a:blip r:embed="rId8">
                <a:alphaModFix/>
              </a:blip>
              <a:stretch>
                <a:fillRect/>
              </a:stretch>
            </p:blipFill>
            <p:spPr>
              <a:xfrm>
                <a:off x="-811453" y="2"/>
                <a:ext cx="3068987" cy="1794431"/>
              </a:xfrm>
              <a:prstGeom prst="rect">
                <a:avLst/>
              </a:prstGeom>
              <a:noFill/>
              <a:ln>
                <a:noFill/>
              </a:ln>
            </p:spPr>
          </p:pic>
          <p:pic>
            <p:nvPicPr>
              <p:cNvPr id="506" name="Google Shape;506;p55"/>
              <p:cNvPicPr preferRelativeResize="0"/>
              <p:nvPr/>
            </p:nvPicPr>
            <p:blipFill>
              <a:blip r:embed="rId9">
                <a:alphaModFix/>
              </a:blip>
              <a:stretch>
                <a:fillRect/>
              </a:stretch>
            </p:blipFill>
            <p:spPr>
              <a:xfrm>
                <a:off x="3612142" y="2"/>
                <a:ext cx="1543045" cy="1517651"/>
              </a:xfrm>
              <a:prstGeom prst="rect">
                <a:avLst/>
              </a:prstGeom>
              <a:noFill/>
              <a:ln>
                <a:noFill/>
              </a:ln>
            </p:spPr>
          </p:pic>
        </p:grpSp>
      </p:grpSp>
      <p:sp>
        <p:nvSpPr>
          <p:cNvPr id="507" name="Google Shape;507;p55"/>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Open Mainframe Project Female Leadership</a:t>
            </a:r>
            <a:endParaRPr/>
          </a:p>
        </p:txBody>
      </p:sp>
      <p:sp>
        <p:nvSpPr>
          <p:cNvPr id="508" name="Google Shape;508;p55"/>
          <p:cNvSpPr txBox="1"/>
          <p:nvPr/>
        </p:nvSpPr>
        <p:spPr>
          <a:xfrm>
            <a:off x="2313550" y="4694700"/>
            <a:ext cx="45960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262626"/>
                </a:solidFill>
                <a:latin typeface="Gill Sans"/>
                <a:ea typeface="Gill Sans"/>
                <a:cs typeface="Gill Sans"/>
                <a:sym typeface="Gill Sans"/>
              </a:rPr>
              <a:t>Over </a:t>
            </a:r>
            <a:r>
              <a:rPr lang="en-US" sz="1400">
                <a:solidFill>
                  <a:srgbClr val="262626"/>
                </a:solidFill>
                <a:latin typeface="Gill Sans"/>
                <a:ea typeface="Gill Sans"/>
                <a:cs typeface="Gill Sans"/>
                <a:sym typeface="Gill Sans"/>
              </a:rPr>
              <a:t>35% of Open Mainframe Project Leadership is Female</a:t>
            </a:r>
            <a:endParaRPr sz="1400">
              <a:solidFill>
                <a:srgbClr val="262626"/>
              </a:solidFill>
              <a:latin typeface="Gill Sans"/>
              <a:ea typeface="Gill Sans"/>
              <a:cs typeface="Gill Sans"/>
              <a:sym typeface="Gill Sans"/>
            </a:endParaRPr>
          </a:p>
        </p:txBody>
      </p:sp>
      <p:pic>
        <p:nvPicPr>
          <p:cNvPr id="509" name="Google Shape;509;p55"/>
          <p:cNvPicPr preferRelativeResize="0"/>
          <p:nvPr/>
        </p:nvPicPr>
        <p:blipFill>
          <a:blip r:embed="rId10">
            <a:alphaModFix/>
          </a:blip>
          <a:stretch>
            <a:fillRect/>
          </a:stretch>
        </p:blipFill>
        <p:spPr>
          <a:xfrm>
            <a:off x="7442625" y="1012725"/>
            <a:ext cx="1242324" cy="1334542"/>
          </a:xfrm>
          <a:prstGeom prst="rect">
            <a:avLst/>
          </a:prstGeom>
          <a:noFill/>
          <a:ln>
            <a:noFill/>
          </a:ln>
        </p:spPr>
      </p:pic>
      <p:pic>
        <p:nvPicPr>
          <p:cNvPr id="510" name="Google Shape;510;p55"/>
          <p:cNvPicPr preferRelativeResize="0"/>
          <p:nvPr/>
        </p:nvPicPr>
        <p:blipFill rotWithShape="1">
          <a:blip r:embed="rId11">
            <a:alphaModFix/>
          </a:blip>
          <a:srcRect b="0" l="0" r="0" t="2104"/>
          <a:stretch/>
        </p:blipFill>
        <p:spPr>
          <a:xfrm>
            <a:off x="3387475" y="1012725"/>
            <a:ext cx="1242332" cy="1519175"/>
          </a:xfrm>
          <a:prstGeom prst="rect">
            <a:avLst/>
          </a:prstGeom>
          <a:noFill/>
          <a:ln>
            <a:noFill/>
          </a:ln>
        </p:spPr>
      </p:pic>
      <p:pic>
        <p:nvPicPr>
          <p:cNvPr id="511" name="Google Shape;511;p55"/>
          <p:cNvPicPr preferRelativeResize="0"/>
          <p:nvPr/>
        </p:nvPicPr>
        <p:blipFill>
          <a:blip r:embed="rId12">
            <a:alphaModFix/>
          </a:blip>
          <a:stretch>
            <a:fillRect/>
          </a:stretch>
        </p:blipFill>
        <p:spPr>
          <a:xfrm>
            <a:off x="5992323" y="1012713"/>
            <a:ext cx="1414200" cy="163211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6"/>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sz="2400">
                <a:solidFill>
                  <a:srgbClr val="000000"/>
                </a:solidFill>
              </a:rPr>
              <a:t>Building a diverse and inclusive community</a:t>
            </a:r>
            <a:endParaRPr sz="2400">
              <a:solidFill>
                <a:srgbClr val="000000"/>
              </a:solidFill>
            </a:endParaRPr>
          </a:p>
        </p:txBody>
      </p:sp>
      <p:pic>
        <p:nvPicPr>
          <p:cNvPr id="517" name="Google Shape;517;p56"/>
          <p:cNvPicPr preferRelativeResize="0"/>
          <p:nvPr/>
        </p:nvPicPr>
        <p:blipFill>
          <a:blip r:embed="rId3">
            <a:alphaModFix/>
          </a:blip>
          <a:stretch>
            <a:fillRect/>
          </a:stretch>
        </p:blipFill>
        <p:spPr>
          <a:xfrm>
            <a:off x="5186675" y="1186175"/>
            <a:ext cx="3957326" cy="3957326"/>
          </a:xfrm>
          <a:prstGeom prst="rect">
            <a:avLst/>
          </a:prstGeom>
          <a:noFill/>
          <a:ln>
            <a:noFill/>
          </a:ln>
        </p:spPr>
      </p:pic>
      <p:sp>
        <p:nvSpPr>
          <p:cNvPr id="518" name="Google Shape;518;p56"/>
          <p:cNvSpPr txBox="1"/>
          <p:nvPr>
            <p:ph idx="1" type="body"/>
          </p:nvPr>
        </p:nvSpPr>
        <p:spPr>
          <a:xfrm>
            <a:off x="317500" y="943425"/>
            <a:ext cx="48693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a:t>The Open Mainframe Project promotes diverse and inclusive communities, partnering with groups and efforts to increase diversity in mainframe. </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Clr>
                <a:schemeClr val="dk1"/>
              </a:buClr>
              <a:buSzPts val="1100"/>
              <a:buFont typeface="Arial"/>
              <a:buNone/>
            </a:pPr>
            <a:r>
              <a:rPr lang="en-US"/>
              <a:t>Check out our Diversity and Inclusion working group at </a:t>
            </a:r>
            <a:r>
              <a:rPr lang="en-US" u="sng">
                <a:solidFill>
                  <a:schemeClr val="hlink"/>
                </a:solidFill>
                <a:hlinkClick r:id="rId4"/>
              </a:rPr>
              <a:t>https://lists.openmainframeproject.org/g/wg-diversity</a:t>
            </a:r>
            <a:r>
              <a:rPr lang="en-US"/>
              <a:t>  and events at </a:t>
            </a:r>
            <a:r>
              <a:rPr lang="en-US" u="sng">
                <a:solidFill>
                  <a:schemeClr val="hlink"/>
                </a:solidFill>
                <a:hlinkClick r:id="rId5"/>
              </a:rPr>
              <a:t>https://www.openmainframeproject.org/events/category/diversity-inclusion</a:t>
            </a:r>
            <a:r>
              <a:rPr lang="en-US"/>
              <a:t>  </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OMP Ambassadors driving awareness</a:t>
            </a:r>
            <a:endParaRPr/>
          </a:p>
        </p:txBody>
      </p:sp>
      <p:sp>
        <p:nvSpPr>
          <p:cNvPr id="524" name="Google Shape;524;p57"/>
          <p:cNvSpPr txBox="1"/>
          <p:nvPr>
            <p:ph idx="1" type="body"/>
          </p:nvPr>
        </p:nvSpPr>
        <p:spPr>
          <a:xfrm>
            <a:off x="317500" y="943425"/>
            <a:ext cx="4247400" cy="2278500"/>
          </a:xfrm>
          <a:prstGeom prst="rect">
            <a:avLst/>
          </a:prstGeom>
        </p:spPr>
        <p:txBody>
          <a:bodyPr anchorCtr="0" anchor="t" bIns="91425" lIns="91425" spcFirstLastPara="1" rIns="91425" wrap="square" tIns="91425">
            <a:normAutofit fontScale="62500" lnSpcReduction="20000"/>
          </a:bodyPr>
          <a:lstStyle/>
          <a:p>
            <a:pPr indent="0" lvl="0" marL="0" rtl="0" algn="l">
              <a:spcBef>
                <a:spcPts val="400"/>
              </a:spcBef>
              <a:spcAft>
                <a:spcPts val="0"/>
              </a:spcAft>
              <a:buClr>
                <a:schemeClr val="dk1"/>
              </a:buClr>
              <a:buSzPct val="55000"/>
              <a:buFont typeface="Arial"/>
              <a:buNone/>
            </a:pPr>
            <a:r>
              <a:rPr lang="en-US"/>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a:p>
          <a:p>
            <a:pPr indent="0" lvl="0" marL="0" rtl="0" algn="l">
              <a:spcBef>
                <a:spcPts val="400"/>
              </a:spcBef>
              <a:spcAft>
                <a:spcPts val="0"/>
              </a:spcAft>
              <a:buClr>
                <a:schemeClr val="dk1"/>
              </a:buClr>
              <a:buSzPct val="55000"/>
              <a:buFont typeface="Arial"/>
              <a:buNone/>
            </a:pPr>
            <a:r>
              <a:t/>
            </a:r>
            <a:endParaRPr/>
          </a:p>
          <a:p>
            <a:pPr indent="0" lvl="0" marL="0" rtl="0" algn="l">
              <a:spcBef>
                <a:spcPts val="400"/>
              </a:spcBef>
              <a:spcAft>
                <a:spcPts val="0"/>
              </a:spcAft>
              <a:buClr>
                <a:schemeClr val="dk1"/>
              </a:buClr>
              <a:buSzPct val="55000"/>
              <a:buFont typeface="Arial"/>
              <a:buNone/>
            </a:pPr>
            <a:r>
              <a:rPr lang="en-US"/>
              <a:t>If you would like an ambassador to speak at your event, please contact </a:t>
            </a:r>
            <a:r>
              <a:rPr lang="en-US" u="sng">
                <a:solidFill>
                  <a:schemeClr val="hlink"/>
                </a:solidFill>
                <a:hlinkClick r:id="rId3"/>
              </a:rPr>
              <a:t>pr@openmainframeproject.org</a:t>
            </a:r>
            <a:r>
              <a:rPr lang="en-US"/>
              <a:t> with the name of the conference, date and links.</a:t>
            </a:r>
            <a:endParaRPr/>
          </a:p>
          <a:p>
            <a:pPr indent="0" lvl="0" marL="0" rtl="0" algn="l">
              <a:spcBef>
                <a:spcPts val="400"/>
              </a:spcBef>
              <a:spcAft>
                <a:spcPts val="0"/>
              </a:spcAft>
              <a:buNone/>
            </a:pPr>
            <a:r>
              <a:t/>
            </a:r>
            <a:endParaRPr/>
          </a:p>
        </p:txBody>
      </p:sp>
      <p:pic>
        <p:nvPicPr>
          <p:cNvPr id="525" name="Google Shape;525;p57"/>
          <p:cNvPicPr preferRelativeResize="0"/>
          <p:nvPr/>
        </p:nvPicPr>
        <p:blipFill>
          <a:blip r:embed="rId4">
            <a:alphaModFix/>
          </a:blip>
          <a:stretch>
            <a:fillRect/>
          </a:stretch>
        </p:blipFill>
        <p:spPr>
          <a:xfrm>
            <a:off x="4662577" y="824750"/>
            <a:ext cx="4385799" cy="4103599"/>
          </a:xfrm>
          <a:prstGeom prst="rect">
            <a:avLst/>
          </a:prstGeom>
          <a:noFill/>
          <a:ln>
            <a:noFill/>
          </a:ln>
        </p:spPr>
      </p:pic>
      <p:pic>
        <p:nvPicPr>
          <p:cNvPr id="526" name="Google Shape;526;p57"/>
          <p:cNvPicPr preferRelativeResize="0"/>
          <p:nvPr/>
        </p:nvPicPr>
        <p:blipFill>
          <a:blip r:embed="rId5">
            <a:alphaModFix/>
          </a:blip>
          <a:stretch>
            <a:fillRect/>
          </a:stretch>
        </p:blipFill>
        <p:spPr>
          <a:xfrm>
            <a:off x="1419650" y="2945600"/>
            <a:ext cx="2043100" cy="2043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8"/>
          <p:cNvSpPr txBox="1"/>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Bringing together the open source and mainframe conversation</a:t>
            </a:r>
            <a:endParaRPr sz="3000">
              <a:solidFill>
                <a:srgbClr val="262626"/>
              </a:solidFill>
              <a:latin typeface="Gill Sans"/>
              <a:ea typeface="Gill Sans"/>
              <a:cs typeface="Gill Sans"/>
              <a:sym typeface="Gill Sans"/>
            </a:endParaRPr>
          </a:p>
        </p:txBody>
      </p:sp>
      <p:sp>
        <p:nvSpPr>
          <p:cNvPr id="532" name="Google Shape;532;p58"/>
          <p:cNvSpPr txBox="1"/>
          <p:nvPr/>
        </p:nvSpPr>
        <p:spPr>
          <a:xfrm>
            <a:off x="4974336" y="4100165"/>
            <a:ext cx="35301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Community Forums</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https://community.openmainframeproject.org/</a:t>
            </a:r>
            <a:endParaRPr b="0" i="0" sz="1400" u="none" cap="none" strike="noStrike">
              <a:solidFill>
                <a:srgbClr val="000000"/>
              </a:solidFill>
              <a:latin typeface="Gill Sans"/>
              <a:ea typeface="Gill Sans"/>
              <a:cs typeface="Gill Sans"/>
              <a:sym typeface="Gill Sans"/>
            </a:endParaRPr>
          </a:p>
        </p:txBody>
      </p:sp>
      <p:sp>
        <p:nvSpPr>
          <p:cNvPr id="533" name="Google Shape;533;p58"/>
          <p:cNvSpPr txBox="1"/>
          <p:nvPr/>
        </p:nvSpPr>
        <p:spPr>
          <a:xfrm>
            <a:off x="680350" y="2889504"/>
            <a:ext cx="3020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Slack Channel</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4">
                  <a:extLst>
                    <a:ext uri="{A12FA001-AC4F-418D-AE19-62706E023703}">
                      <ahyp:hlinkClr val="tx"/>
                    </a:ext>
                  </a:extLst>
                </a:hlinkClick>
              </a:rPr>
              <a:t>https://slack.openmainframeproject.org</a:t>
            </a:r>
            <a:endParaRPr b="0" i="0" sz="1400" u="none" cap="none" strike="noStrike">
              <a:solidFill>
                <a:srgbClr val="000000"/>
              </a:solidFill>
              <a:latin typeface="Gill Sans"/>
              <a:ea typeface="Gill Sans"/>
              <a:cs typeface="Gill Sans"/>
              <a:sym typeface="Gill Sans"/>
            </a:endParaRPr>
          </a:p>
        </p:txBody>
      </p:sp>
      <p:pic>
        <p:nvPicPr>
          <p:cNvPr id="534" name="Google Shape;534;p58"/>
          <p:cNvPicPr preferRelativeResize="0"/>
          <p:nvPr/>
        </p:nvPicPr>
        <p:blipFill rotWithShape="1">
          <a:blip r:embed="rId5">
            <a:alphaModFix/>
          </a:blip>
          <a:srcRect b="0" l="0" r="0" t="0"/>
          <a:stretch/>
        </p:blipFill>
        <p:spPr>
          <a:xfrm>
            <a:off x="1524313" y="1571827"/>
            <a:ext cx="1399325" cy="1399325"/>
          </a:xfrm>
          <a:prstGeom prst="rect">
            <a:avLst/>
          </a:prstGeom>
          <a:noFill/>
          <a:ln>
            <a:noFill/>
          </a:ln>
        </p:spPr>
      </p:pic>
      <p:pic>
        <p:nvPicPr>
          <p:cNvPr id="535" name="Google Shape;535;p58"/>
          <p:cNvPicPr preferRelativeResize="0"/>
          <p:nvPr/>
        </p:nvPicPr>
        <p:blipFill>
          <a:blip r:embed="rId6">
            <a:alphaModFix/>
          </a:blip>
          <a:stretch>
            <a:fillRect/>
          </a:stretch>
        </p:blipFill>
        <p:spPr>
          <a:xfrm>
            <a:off x="4554188" y="847875"/>
            <a:ext cx="4370423" cy="31957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539" name="Shape 539"/>
        <p:cNvGrpSpPr/>
        <p:nvPr/>
      </p:nvGrpSpPr>
      <p:grpSpPr>
        <a:xfrm>
          <a:off x="0" y="0"/>
          <a:ext cx="0" cy="0"/>
          <a:chOff x="0" y="0"/>
          <a:chExt cx="0" cy="0"/>
        </a:xfrm>
      </p:grpSpPr>
      <p:graphicFrame>
        <p:nvGraphicFramePr>
          <p:cNvPr id="540" name="Google Shape;540;p59"/>
          <p:cNvGraphicFramePr/>
          <p:nvPr/>
        </p:nvGraphicFramePr>
        <p:xfrm>
          <a:off x="-25" y="64400"/>
          <a:ext cx="3000000" cy="3000000"/>
        </p:xfrm>
        <a:graphic>
          <a:graphicData uri="http://schemas.openxmlformats.org/drawingml/2006/table">
            <a:tbl>
              <a:tblPr>
                <a:noFill/>
                <a:tableStyleId>{64363F3A-B7AC-43B1-A846-6F5FEA1DF1AA}</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6</a:t>
                      </a:r>
                      <a:r>
                        <a:rPr b="1" lang="en-US" sz="4000">
                          <a:solidFill>
                            <a:srgbClr val="1F608B"/>
                          </a:solidFill>
                        </a:rPr>
                        <a:t>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46</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20</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40+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10</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61</a:t>
                      </a:r>
                      <a:r>
                        <a:rPr b="1" lang="en-US" sz="2600">
                          <a:solidFill>
                            <a:srgbClr val="00B0F0"/>
                          </a:solidFill>
                        </a:rPr>
                        <a:t>,000+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541" name="Google Shape;541;p59"/>
          <p:cNvPicPr preferRelativeResize="0"/>
          <p:nvPr/>
        </p:nvPicPr>
        <p:blipFill rotWithShape="1">
          <a:blip r:embed="rId3">
            <a:alphaModFix/>
          </a:blip>
          <a:srcRect b="23550" l="0" r="0" t="5728"/>
          <a:stretch/>
        </p:blipFill>
        <p:spPr>
          <a:xfrm>
            <a:off x="0" y="1508350"/>
            <a:ext cx="9144003" cy="331879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0"/>
          <p:cNvSpPr txBox="1"/>
          <p:nvPr/>
        </p:nvSpPr>
        <p:spPr>
          <a:xfrm>
            <a:off x="8228013" y="4803775"/>
            <a:ext cx="581100" cy="2730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pic>
        <p:nvPicPr>
          <p:cNvPr descr="02_section_01" id="548" name="Google Shape;548;p60"/>
          <p:cNvPicPr preferRelativeResize="0"/>
          <p:nvPr/>
        </p:nvPicPr>
        <p:blipFill rotWithShape="1">
          <a:blip r:embed="rId3">
            <a:alphaModFix/>
          </a:blip>
          <a:srcRect b="0" l="0" r="0" t="0"/>
          <a:stretch/>
        </p:blipFill>
        <p:spPr>
          <a:xfrm>
            <a:off x="388878" y="2778599"/>
            <a:ext cx="2573400" cy="1857300"/>
          </a:xfrm>
          <a:prstGeom prst="rect">
            <a:avLst/>
          </a:prstGeom>
          <a:noFill/>
          <a:ln>
            <a:noFill/>
          </a:ln>
          <a:effectLst>
            <a:outerShdw blurRad="50799" rotWithShape="0" algn="tl" dir="2700000" dist="38100">
              <a:srgbClr val="000000">
                <a:alpha val="40000"/>
              </a:srgbClr>
            </a:outerShdw>
          </a:effectLst>
        </p:spPr>
      </p:pic>
      <p:pic>
        <p:nvPicPr>
          <p:cNvPr descr="02_section_02" id="549" name="Google Shape;549;p60"/>
          <p:cNvPicPr preferRelativeResize="0"/>
          <p:nvPr/>
        </p:nvPicPr>
        <p:blipFill rotWithShape="1">
          <a:blip r:embed="rId4">
            <a:alphaModFix/>
          </a:blip>
          <a:srcRect b="0" l="0" r="0" t="0"/>
          <a:stretch/>
        </p:blipFill>
        <p:spPr>
          <a:xfrm>
            <a:off x="3197165" y="2780185"/>
            <a:ext cx="2578200" cy="1855800"/>
          </a:xfrm>
          <a:prstGeom prst="rect">
            <a:avLst/>
          </a:prstGeom>
          <a:noFill/>
          <a:ln>
            <a:noFill/>
          </a:ln>
          <a:effectLst>
            <a:outerShdw blurRad="50799" rotWithShape="0" algn="tl" dir="2700000" dist="38100">
              <a:srgbClr val="000000">
                <a:alpha val="40000"/>
              </a:srgbClr>
            </a:outerShdw>
          </a:effectLst>
        </p:spPr>
      </p:pic>
      <p:pic>
        <p:nvPicPr>
          <p:cNvPr descr="02_section_03" id="550" name="Google Shape;550;p60"/>
          <p:cNvPicPr preferRelativeResize="0"/>
          <p:nvPr/>
        </p:nvPicPr>
        <p:blipFill rotWithShape="1">
          <a:blip r:embed="rId5">
            <a:alphaModFix/>
          </a:blip>
          <a:srcRect b="0" l="0" r="0" t="0"/>
          <a:stretch/>
        </p:blipFill>
        <p:spPr>
          <a:xfrm>
            <a:off x="6053078" y="2762724"/>
            <a:ext cx="2578200" cy="1855800"/>
          </a:xfrm>
          <a:prstGeom prst="rect">
            <a:avLst/>
          </a:prstGeom>
          <a:noFill/>
          <a:ln>
            <a:noFill/>
          </a:ln>
          <a:effectLst>
            <a:outerShdw blurRad="50799" rotWithShape="0" algn="tl" dir="2700000" dist="38100">
              <a:srgbClr val="000000">
                <a:alpha val="40000"/>
              </a:srgbClr>
            </a:outerShdw>
          </a:effectLst>
        </p:spPr>
      </p:pic>
      <p:pic>
        <p:nvPicPr>
          <p:cNvPr descr="06" id="551" name="Google Shape;551;p60"/>
          <p:cNvPicPr preferRelativeResize="0"/>
          <p:nvPr/>
        </p:nvPicPr>
        <p:blipFill rotWithShape="1">
          <a:blip r:embed="rId6">
            <a:alphaModFix/>
          </a:blip>
          <a:srcRect b="0" l="0" r="0" t="0"/>
          <a:stretch/>
        </p:blipFill>
        <p:spPr>
          <a:xfrm>
            <a:off x="388878" y="900586"/>
            <a:ext cx="8229600" cy="2028900"/>
          </a:xfrm>
          <a:prstGeom prst="rect">
            <a:avLst/>
          </a:prstGeom>
          <a:noFill/>
          <a:ln>
            <a:noFill/>
          </a:ln>
          <a:effectLst>
            <a:outerShdw blurRad="50799" rotWithShape="0" algn="tl" dir="2700000" dist="38100">
              <a:srgbClr val="000000">
                <a:alpha val="40000"/>
              </a:srgbClr>
            </a:outerShdw>
          </a:effectLst>
        </p:spPr>
      </p:pic>
      <p:sp>
        <p:nvSpPr>
          <p:cNvPr id="552" name="Google Shape;552;p60"/>
          <p:cNvSpPr txBox="1"/>
          <p:nvPr/>
        </p:nvSpPr>
        <p:spPr>
          <a:xfrm>
            <a:off x="391112" y="1605436"/>
            <a:ext cx="8229600" cy="396900"/>
          </a:xfrm>
          <a:prstGeom prst="rect">
            <a:avLst/>
          </a:prstGeom>
          <a:solidFill>
            <a:srgbClr val="000000">
              <a:alpha val="6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500"/>
              <a:buFont typeface="Gill Sans"/>
              <a:buNone/>
            </a:pPr>
            <a:r>
              <a:rPr b="0" i="0" lang="en-US" sz="2000" u="none" cap="none" strike="noStrike">
                <a:solidFill>
                  <a:srgbClr val="FFFFFF"/>
                </a:solidFill>
                <a:latin typeface="Gill Sans"/>
                <a:ea typeface="Gill Sans"/>
                <a:cs typeface="Gill Sans"/>
                <a:sym typeface="Gill Sans"/>
              </a:rPr>
              <a:t>Open participation for all interested in Mainframe and Open Source</a:t>
            </a:r>
            <a:endParaRPr/>
          </a:p>
        </p:txBody>
      </p:sp>
      <p:sp>
        <p:nvSpPr>
          <p:cNvPr id="553" name="Google Shape;553;p60"/>
          <p:cNvSpPr txBox="1"/>
          <p:nvPr/>
        </p:nvSpPr>
        <p:spPr>
          <a:xfrm>
            <a:off x="566677" y="3029424"/>
            <a:ext cx="2220900" cy="1314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Join the community discussion via communication channels, social, and at events</a:t>
            </a:r>
            <a:endParaRPr/>
          </a:p>
        </p:txBody>
      </p:sp>
      <p:sp>
        <p:nvSpPr>
          <p:cNvPr id="554" name="Google Shape;554;p60"/>
          <p:cNvSpPr txBox="1"/>
          <p:nvPr/>
        </p:nvSpPr>
        <p:spPr>
          <a:xfrm>
            <a:off x="3386078" y="3037360"/>
            <a:ext cx="2220900" cy="107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20 </a:t>
            </a:r>
            <a:r>
              <a:rPr b="0" i="0" lang="en-US" sz="1600" u="none" cap="none" strike="noStrike">
                <a:solidFill>
                  <a:srgbClr val="FFFFFF"/>
                </a:solidFill>
                <a:latin typeface="Gill Sans"/>
                <a:ea typeface="Gill Sans"/>
                <a:cs typeface="Gill Sans"/>
                <a:sym typeface="Gill Sans"/>
              </a:rPr>
              <a:t>Shared R&amp;D open source projects and working groups </a:t>
            </a:r>
            <a:r>
              <a:rPr lang="en-US" sz="1600">
                <a:solidFill>
                  <a:srgbClr val="FFFFFF"/>
                </a:solidFill>
                <a:latin typeface="Gill Sans"/>
                <a:ea typeface="Gill Sans"/>
                <a:cs typeface="Gill Sans"/>
                <a:sym typeface="Gill Sans"/>
              </a:rPr>
              <a:t>- or bring your project to be hosted here</a:t>
            </a:r>
            <a:endParaRPr/>
          </a:p>
        </p:txBody>
      </p:sp>
      <p:sp>
        <p:nvSpPr>
          <p:cNvPr id="555" name="Google Shape;555;p60"/>
          <p:cNvSpPr txBox="1"/>
          <p:nvPr/>
        </p:nvSpPr>
        <p:spPr>
          <a:xfrm>
            <a:off x="6229289" y="3034185"/>
            <a:ext cx="22209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b="0" i="0" lang="en-US" sz="1600" u="none" cap="none" strike="noStrike">
                <a:solidFill>
                  <a:srgbClr val="FFFFFF"/>
                </a:solidFill>
                <a:latin typeface="Gill Sans"/>
                <a:ea typeface="Gill Sans"/>
                <a:cs typeface="Gill Sans"/>
                <a:sym typeface="Gill Sans"/>
              </a:rPr>
              <a:t>Corporate sponsorship for showing stewardship in the community</a:t>
            </a:r>
            <a:endParaRPr b="0" i="0" sz="16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400"/>
              <a:buFont typeface="Gill Sans"/>
              <a:buNone/>
            </a:pPr>
            <a:r>
              <a:t/>
            </a:r>
            <a:endParaRPr sz="1600">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400"/>
              <a:buFont typeface="Gill Sans"/>
              <a:buNone/>
            </a:pPr>
            <a:r>
              <a:rPr lang="en-US" u="sng">
                <a:solidFill>
                  <a:schemeClr val="hlink"/>
                </a:solidFill>
                <a:latin typeface="Gill Sans"/>
                <a:ea typeface="Gill Sans"/>
                <a:cs typeface="Gill Sans"/>
                <a:sym typeface="Gill Sans"/>
                <a:hlinkClick r:id="rId7"/>
              </a:rPr>
              <a:t>https://www.openmainframeproject.org/about/join</a:t>
            </a:r>
            <a:r>
              <a:rPr lang="en-US">
                <a:solidFill>
                  <a:srgbClr val="FFFFFF"/>
                </a:solidFill>
                <a:latin typeface="Gill Sans"/>
                <a:ea typeface="Gill Sans"/>
                <a:cs typeface="Gill Sans"/>
                <a:sym typeface="Gill Sans"/>
              </a:rPr>
              <a:t> </a:t>
            </a:r>
            <a:endParaRPr>
              <a:solidFill>
                <a:srgbClr val="FFFFFF"/>
              </a:solidFill>
              <a:latin typeface="Gill Sans"/>
              <a:ea typeface="Gill Sans"/>
              <a:cs typeface="Gill Sans"/>
              <a:sym typeface="Gill Sans"/>
            </a:endParaRPr>
          </a:p>
        </p:txBody>
      </p:sp>
      <p:sp>
        <p:nvSpPr>
          <p:cNvPr id="556" name="Google Shape;556;p6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How to </a:t>
            </a:r>
            <a:r>
              <a:rPr lang="en-US"/>
              <a:t>participate</a:t>
            </a:r>
            <a:r>
              <a:rPr lang="en-US"/>
              <a:t> in Open Mainframe Project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34"/>
          <p:cNvPicPr preferRelativeResize="0"/>
          <p:nvPr/>
        </p:nvPicPr>
        <p:blipFill rotWithShape="1">
          <a:blip r:embed="rId3">
            <a:alphaModFix/>
          </a:blip>
          <a:srcRect b="0" l="0" r="14361" t="0"/>
          <a:stretch/>
        </p:blipFill>
        <p:spPr>
          <a:xfrm>
            <a:off x="-1" y="0"/>
            <a:ext cx="6586524" cy="5143501"/>
          </a:xfrm>
          <a:prstGeom prst="rect">
            <a:avLst/>
          </a:prstGeom>
          <a:noFill/>
          <a:ln>
            <a:noFill/>
          </a:ln>
        </p:spPr>
      </p:pic>
      <p:sp>
        <p:nvSpPr>
          <p:cNvPr id="237" name="Google Shape;237;p34"/>
          <p:cNvSpPr txBox="1"/>
          <p:nvPr>
            <p:ph idx="1" type="body"/>
          </p:nvPr>
        </p:nvSpPr>
        <p:spPr>
          <a:xfrm>
            <a:off x="6586525" y="0"/>
            <a:ext cx="2557500" cy="5143500"/>
          </a:xfrm>
          <a:prstGeom prst="rect">
            <a:avLst/>
          </a:prstGeom>
          <a:solidFill>
            <a:schemeClr val="accent1"/>
          </a:solidFill>
        </p:spPr>
        <p:txBody>
          <a:bodyPr anchorCtr="0" anchor="t" bIns="91425" lIns="91425" spcFirstLastPara="1" rIns="91425" wrap="square" tIns="91425">
            <a:normAutofit lnSpcReduction="10000"/>
          </a:bodyPr>
          <a:lstStyle/>
          <a:p>
            <a:pPr indent="0" lvl="0" marL="0" rtl="0" algn="l">
              <a:spcBef>
                <a:spcPts val="400"/>
              </a:spcBef>
              <a:spcAft>
                <a:spcPts val="0"/>
              </a:spcAft>
              <a:buNone/>
            </a:pPr>
            <a:r>
              <a:rPr lang="en-US" sz="2300"/>
              <a:t>1960s thr</a:t>
            </a:r>
            <a:r>
              <a:rPr lang="en-US" sz="2300"/>
              <a:t>ough</a:t>
            </a:r>
            <a:r>
              <a:rPr lang="en-US" sz="2300"/>
              <a:t> mid 2000s</a:t>
            </a:r>
            <a:endParaRPr sz="2300"/>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lang="en-US"/>
              <a:t>Physical infrastructure under one roof</a:t>
            </a:r>
            <a:endParaRPr/>
          </a:p>
          <a:p>
            <a:pPr indent="-355600" lvl="0" marL="457200" rtl="0" algn="l">
              <a:spcBef>
                <a:spcPts val="0"/>
              </a:spcBef>
              <a:spcAft>
                <a:spcPts val="0"/>
              </a:spcAft>
              <a:buSzPts val="2000"/>
              <a:buChar char="-"/>
            </a:pPr>
            <a:r>
              <a:rPr lang="en-US"/>
              <a:t>Proprietary</a:t>
            </a:r>
            <a:r>
              <a:rPr lang="en-US"/>
              <a:t>, single vendor to streamline support</a:t>
            </a:r>
            <a:endParaRPr/>
          </a:p>
          <a:p>
            <a:pPr indent="-355600" lvl="0" marL="457200" rtl="0" algn="l">
              <a:spcBef>
                <a:spcPts val="0"/>
              </a:spcBef>
              <a:spcAft>
                <a:spcPts val="0"/>
              </a:spcAft>
              <a:buSzPts val="2000"/>
              <a:buChar char="-"/>
            </a:pPr>
            <a:r>
              <a:rPr lang="en-US"/>
              <a:t>Slowly evolving - business adapted to technology </a:t>
            </a:r>
            <a:r>
              <a:rPr lang="en-US"/>
              <a:t>instead</a:t>
            </a:r>
            <a:r>
              <a:rPr lang="en-US"/>
              <a:t> of technology adapting to business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563" name="Google Shape;563;p61"/>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564" name="Google Shape;564;p61"/>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565" name="Google Shape;565;p61"/>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566" name="Google Shape;566;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567" name="Google Shape;567;p61"/>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568" name="Google Shape;568;p61"/>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descr="12c copy" id="573" name="Google Shape;573;p62"/>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574" name="Google Shape;574;p62"/>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5" name="Google Shape;575;p6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6" name="Google Shape;576;p62"/>
          <p:cNvSpPr txBox="1"/>
          <p:nvPr>
            <p:ph idx="1" type="body"/>
          </p:nvPr>
        </p:nvSpPr>
        <p:spPr>
          <a:xfrm>
            <a:off x="317500" y="2749436"/>
            <a:ext cx="8369299" cy="2067854"/>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Gill Sans"/>
                <a:ea typeface="Gill Sans"/>
                <a:cs typeface="Gill Sans"/>
                <a:sym typeface="Gill Sans"/>
              </a:rPr>
              <a:t>Find out more at </a:t>
            </a:r>
            <a:r>
              <a:rPr lang="en-US" sz="1900" u="sng">
                <a:solidFill>
                  <a:schemeClr val="hlink"/>
                </a:solidFill>
                <a:hlinkClick r:id="rId4"/>
              </a:rPr>
              <a:t>openmainframeproject.org</a:t>
            </a:r>
            <a:endParaRPr sz="21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Discover and participate in any of our 20 hosted projects and working groups at </a:t>
            </a:r>
            <a:r>
              <a:rPr lang="en-US" sz="1900" u="sng">
                <a:solidFill>
                  <a:schemeClr val="hlink"/>
                </a:solidFill>
                <a:hlinkClick r:id="rId6"/>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7"/>
              </a:rPr>
              <a:t>openmainframeproject.org/events</a:t>
            </a:r>
            <a:r>
              <a:rPr lang="en-US" sz="1900"/>
              <a:t>  </a:t>
            </a:r>
            <a:endParaRPr sz="2100"/>
          </a:p>
        </p:txBody>
      </p:sp>
      <p:pic>
        <p:nvPicPr>
          <p:cNvPr descr="OpenMainframe_Logo_Pantone.png" id="577" name="Google Shape;577;p6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578" name="Google Shape;578;p62"/>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579" name="Google Shape;579;p62"/>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63"/>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Endnotes</a:t>
            </a:r>
            <a:endParaRPr/>
          </a:p>
        </p:txBody>
      </p:sp>
      <p:sp>
        <p:nvSpPr>
          <p:cNvPr id="591" name="Google Shape;591;p64"/>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Slide 2, image from </a:t>
            </a:r>
            <a:r>
              <a:rPr lang="en-US" u="sng">
                <a:solidFill>
                  <a:schemeClr val="hlink"/>
                </a:solidFill>
                <a:hlinkClick r:id="rId3"/>
              </a:rPr>
              <a:t>https://www.flickr.com/photos/boston_public_library/6280049616/</a:t>
            </a:r>
            <a:r>
              <a:rPr lang="en-US"/>
              <a:t> </a:t>
            </a:r>
            <a:endParaRPr/>
          </a:p>
          <a:p>
            <a:pPr indent="-355600" lvl="0" marL="457200" rtl="0" algn="l">
              <a:spcBef>
                <a:spcPts val="0"/>
              </a:spcBef>
              <a:spcAft>
                <a:spcPts val="0"/>
              </a:spcAft>
              <a:buSzPts val="2000"/>
              <a:buChar char="-"/>
            </a:pPr>
            <a:r>
              <a:rPr lang="en-US"/>
              <a:t>Slide 3, image from </a:t>
            </a:r>
            <a:r>
              <a:rPr lang="en-US" u="sng">
                <a:solidFill>
                  <a:schemeClr val="hlink"/>
                </a:solidFill>
                <a:hlinkClick r:id="rId4"/>
              </a:rPr>
              <a:t>https://nara.getarchive.net/media/data-processing-technician-2nd-class-holt-monitors-a-telecommunications-console-4db71d</a:t>
            </a:r>
            <a:r>
              <a:rPr lang="en-US"/>
              <a:t> </a:t>
            </a:r>
            <a:endParaRPr/>
          </a:p>
          <a:p>
            <a:pPr indent="-355600" lvl="0" marL="457200" rtl="0" algn="l">
              <a:spcBef>
                <a:spcPts val="0"/>
              </a:spcBef>
              <a:spcAft>
                <a:spcPts val="0"/>
              </a:spcAft>
              <a:buSzPts val="2000"/>
              <a:buChar char="-"/>
            </a:pPr>
            <a:r>
              <a:rPr lang="en-US"/>
              <a:t>Slide 18, image from </a:t>
            </a:r>
            <a:r>
              <a:rPr lang="en-US" u="sng">
                <a:solidFill>
                  <a:schemeClr val="hlink"/>
                </a:solidFill>
                <a:hlinkClick r:id="rId5"/>
              </a:rPr>
              <a:t>https://pxhere.com/en/photo/1432563</a:t>
            </a:r>
            <a:r>
              <a:rPr lang="en-US"/>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5"/>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
        <p:nvSpPr>
          <p:cNvPr id="597" name="Google Shape;597;p65"/>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800"/>
              <a:buFont typeface="Arial"/>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Becoming an Open Mainframe Project member means your organization is...</a:t>
            </a:r>
            <a:endParaRPr/>
          </a:p>
        </p:txBody>
      </p:sp>
      <p:sp>
        <p:nvSpPr>
          <p:cNvPr id="604" name="Google Shape;604;p6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0"/>
              </a:spcBef>
              <a:spcAft>
                <a:spcPts val="0"/>
              </a:spcAft>
              <a:buSzPts val="2000"/>
              <a:buChar char="➔"/>
            </a:pPr>
            <a:r>
              <a:rPr lang="en-US"/>
              <a:t>wants to drive the technical vision of open source on mainframe</a:t>
            </a:r>
            <a:endParaRPr/>
          </a:p>
          <a:p>
            <a:pPr indent="-355600" lvl="0" marL="457200" rtl="0" algn="l">
              <a:spcBef>
                <a:spcPts val="0"/>
              </a:spcBef>
              <a:spcAft>
                <a:spcPts val="0"/>
              </a:spcAft>
              <a:buSzPts val="2000"/>
              <a:buChar char="➔"/>
            </a:pPr>
            <a:r>
              <a:rPr lang="en-US"/>
              <a:t>a thought leader or aims to be a thought leader in open source on mainframe</a:t>
            </a:r>
            <a:endParaRPr/>
          </a:p>
          <a:p>
            <a:pPr indent="-355600" lvl="0" marL="457200" rtl="0" algn="l">
              <a:spcBef>
                <a:spcPts val="0"/>
              </a:spcBef>
              <a:spcAft>
                <a:spcPts val="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Leverage our industry presence to advance your thought leadership.</a:t>
            </a:r>
            <a:endParaRPr/>
          </a:p>
        </p:txBody>
      </p:sp>
      <p:sp>
        <p:nvSpPr>
          <p:cNvPr id="611" name="Google Shape;611;p67"/>
          <p:cNvSpPr txBox="1"/>
          <p:nvPr>
            <p:ph idx="1" type="body"/>
          </p:nvPr>
        </p:nvSpPr>
        <p:spPr>
          <a:xfrm>
            <a:off x="317500" y="943425"/>
            <a:ext cx="8369400" cy="2250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Through our large audience, extensive media outreach, and with key partnership with publications such as </a:t>
            </a:r>
            <a:r>
              <a:rPr lang="en-US" u="sng">
                <a:solidFill>
                  <a:schemeClr val="hlink"/>
                </a:solidFill>
                <a:hlinkClick r:id="rId3"/>
              </a:rPr>
              <a:t>Linux.com</a:t>
            </a:r>
            <a:r>
              <a:rPr lang="en-US"/>
              <a:t>, </a:t>
            </a:r>
            <a:r>
              <a:rPr lang="en-US" u="sng">
                <a:solidFill>
                  <a:schemeClr val="hlink"/>
                </a:solidFill>
                <a:hlinkClick r:id="rId4"/>
              </a:rPr>
              <a:t>TFiR</a:t>
            </a:r>
            <a:r>
              <a:rPr lang="en-US"/>
              <a:t>, </a:t>
            </a:r>
            <a:r>
              <a:rPr lang="en-US" u="sng">
                <a:solidFill>
                  <a:schemeClr val="hlink"/>
                </a:solidFill>
                <a:hlinkClick r:id="rId5"/>
              </a:rPr>
              <a:t>TechChannel</a:t>
            </a:r>
            <a:r>
              <a:rPr lang="en-US"/>
              <a:t>, and </a:t>
            </a:r>
            <a:r>
              <a:rPr lang="en-US" u="sng">
                <a:solidFill>
                  <a:schemeClr val="hlink"/>
                </a:solidFill>
                <a:hlinkClick r:id="rId6"/>
              </a:rPr>
              <a:t>MediaOps</a:t>
            </a:r>
            <a:r>
              <a:rPr lang="en-US"/>
              <a:t>, you will be positioned to be a thought leader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We also support member announcements with social outreach and quotes from John Mertic as appropriate.</a:t>
            </a:r>
            <a:endParaRPr/>
          </a:p>
        </p:txBody>
      </p:sp>
      <p:grpSp>
        <p:nvGrpSpPr>
          <p:cNvPr id="612" name="Google Shape;612;p67"/>
          <p:cNvGrpSpPr/>
          <p:nvPr/>
        </p:nvGrpSpPr>
        <p:grpSpPr>
          <a:xfrm>
            <a:off x="867200" y="3194000"/>
            <a:ext cx="7409600" cy="1725500"/>
            <a:chOff x="1033450" y="3194000"/>
            <a:chExt cx="7409600" cy="1725500"/>
          </a:xfrm>
        </p:grpSpPr>
        <p:pic>
          <p:nvPicPr>
            <p:cNvPr id="613" name="Google Shape;613;p67"/>
            <p:cNvPicPr preferRelativeResize="0"/>
            <p:nvPr/>
          </p:nvPicPr>
          <p:blipFill>
            <a:blip r:embed="rId7">
              <a:alphaModFix/>
            </a:blip>
            <a:stretch>
              <a:fillRect/>
            </a:stretch>
          </p:blipFill>
          <p:spPr>
            <a:xfrm>
              <a:off x="1384350" y="3331538"/>
              <a:ext cx="733425" cy="619125"/>
            </a:xfrm>
            <a:prstGeom prst="rect">
              <a:avLst/>
            </a:prstGeom>
            <a:noFill/>
            <a:ln>
              <a:noFill/>
            </a:ln>
          </p:spPr>
        </p:pic>
        <p:pic>
          <p:nvPicPr>
            <p:cNvPr id="614" name="Google Shape;614;p67"/>
            <p:cNvPicPr preferRelativeResize="0"/>
            <p:nvPr/>
          </p:nvPicPr>
          <p:blipFill>
            <a:blip r:embed="rId8">
              <a:alphaModFix/>
            </a:blip>
            <a:stretch>
              <a:fillRect/>
            </a:stretch>
          </p:blipFill>
          <p:spPr>
            <a:xfrm>
              <a:off x="4205287" y="3274388"/>
              <a:ext cx="733425" cy="733425"/>
            </a:xfrm>
            <a:prstGeom prst="rect">
              <a:avLst/>
            </a:prstGeom>
            <a:noFill/>
            <a:ln>
              <a:noFill/>
            </a:ln>
          </p:spPr>
        </p:pic>
        <p:pic>
          <p:nvPicPr>
            <p:cNvPr id="615" name="Google Shape;615;p67"/>
            <p:cNvPicPr preferRelativeResize="0"/>
            <p:nvPr/>
          </p:nvPicPr>
          <p:blipFill>
            <a:blip r:embed="rId9">
              <a:alphaModFix/>
            </a:blip>
            <a:stretch>
              <a:fillRect/>
            </a:stretch>
          </p:blipFill>
          <p:spPr>
            <a:xfrm>
              <a:off x="7026199" y="3194000"/>
              <a:ext cx="894200" cy="894200"/>
            </a:xfrm>
            <a:prstGeom prst="rect">
              <a:avLst/>
            </a:prstGeom>
            <a:noFill/>
            <a:ln>
              <a:noFill/>
            </a:ln>
          </p:spPr>
        </p:pic>
        <p:sp>
          <p:nvSpPr>
            <p:cNvPr id="616" name="Google Shape;616;p67"/>
            <p:cNvSpPr txBox="1"/>
            <p:nvPr/>
          </p:nvSpPr>
          <p:spPr>
            <a:xfrm>
              <a:off x="1033450" y="4088200"/>
              <a:ext cx="143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4300+ followers</a:t>
              </a:r>
              <a:endParaRPr>
                <a:latin typeface="Gill Sans"/>
                <a:ea typeface="Gill Sans"/>
                <a:cs typeface="Gill Sans"/>
                <a:sym typeface="Gill Sans"/>
              </a:endParaRPr>
            </a:p>
          </p:txBody>
        </p:sp>
        <p:sp>
          <p:nvSpPr>
            <p:cNvPr id="617" name="Google Shape;617;p67"/>
            <p:cNvSpPr txBox="1"/>
            <p:nvPr/>
          </p:nvSpPr>
          <p:spPr>
            <a:xfrm>
              <a:off x="3678276" y="4088200"/>
              <a:ext cx="1787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2600+ followers</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1350+ shares in 2020</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618" name="Google Shape;618;p67"/>
            <p:cNvSpPr txBox="1"/>
            <p:nvPr/>
          </p:nvSpPr>
          <p:spPr>
            <a:xfrm>
              <a:off x="6503550" y="4088200"/>
              <a:ext cx="1939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 global media articles in 2020 from 5 press announcements</a:t>
              </a:r>
              <a:endParaRPr>
                <a:latin typeface="Gill Sans"/>
                <a:ea typeface="Gill Sans"/>
                <a:cs typeface="Gill Sans"/>
                <a:sym typeface="Gill Sans"/>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Be a part of Open Mainframe Summit</a:t>
            </a:r>
            <a:endParaRPr/>
          </a:p>
        </p:txBody>
      </p:sp>
      <p:sp>
        <p:nvSpPr>
          <p:cNvPr id="625" name="Google Shape;625;p68"/>
          <p:cNvSpPr txBox="1"/>
          <p:nvPr>
            <p:ph idx="1" type="body"/>
          </p:nvPr>
        </p:nvSpPr>
        <p:spPr>
          <a:xfrm>
            <a:off x="317500" y="943425"/>
            <a:ext cx="3931200" cy="3977100"/>
          </a:xfrm>
          <a:prstGeom prst="rect">
            <a:avLst/>
          </a:prstGeom>
        </p:spPr>
        <p:txBody>
          <a:bodyPr anchorCtr="0" anchor="t" bIns="91425" lIns="91425" spcFirstLastPara="1" rIns="91425" wrap="square" tIns="91425">
            <a:normAutofit fontScale="92500" lnSpcReduction="20000"/>
          </a:bodyPr>
          <a:lstStyle/>
          <a:p>
            <a:pPr indent="0" lvl="0" marL="0" rtl="0" algn="l">
              <a:spcBef>
                <a:spcPts val="400"/>
              </a:spcBef>
              <a:spcAft>
                <a:spcPts val="0"/>
              </a:spcAft>
              <a:buNone/>
            </a:pPr>
            <a:r>
              <a:rPr lang="en-US"/>
              <a:t>Open Mainframe Summit is the premier event focusing on the intersection of open source and the mainframe, bringing together thought leaders, executives, practitioners, and developers. </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Learn more about the 2020 event in the </a:t>
            </a:r>
            <a:r>
              <a:rPr lang="en-US" u="sng">
                <a:solidFill>
                  <a:schemeClr val="hlink"/>
                </a:solidFill>
                <a:hlinkClick r:id="rId3"/>
              </a:rPr>
              <a:t>Open Mainframe Summit Transparency Report 2020</a:t>
            </a:r>
            <a:r>
              <a:rPr lang="en-US"/>
              <a: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Open Mainframe Project members receive discounts on sponsorship at Open Mainframe Summit - contact us to learn more!</a:t>
            </a:r>
            <a:endParaRPr/>
          </a:p>
        </p:txBody>
      </p:sp>
      <p:pic>
        <p:nvPicPr>
          <p:cNvPr id="626" name="Google Shape;626;p68"/>
          <p:cNvPicPr preferRelativeResize="0"/>
          <p:nvPr/>
        </p:nvPicPr>
        <p:blipFill>
          <a:blip r:embed="rId4">
            <a:alphaModFix/>
          </a:blip>
          <a:stretch>
            <a:fillRect/>
          </a:stretch>
        </p:blipFill>
        <p:spPr>
          <a:xfrm>
            <a:off x="4606743" y="969125"/>
            <a:ext cx="4000400" cy="1625150"/>
          </a:xfrm>
          <a:prstGeom prst="rect">
            <a:avLst/>
          </a:prstGeom>
          <a:noFill/>
          <a:ln>
            <a:noFill/>
          </a:ln>
        </p:spPr>
      </p:pic>
      <p:pic>
        <p:nvPicPr>
          <p:cNvPr id="627" name="Google Shape;627;p68"/>
          <p:cNvPicPr preferRelativeResize="0"/>
          <p:nvPr/>
        </p:nvPicPr>
        <p:blipFill>
          <a:blip r:embed="rId5">
            <a:alphaModFix/>
          </a:blip>
          <a:stretch>
            <a:fillRect/>
          </a:stretch>
        </p:blipFill>
        <p:spPr>
          <a:xfrm>
            <a:off x="4444689" y="2956650"/>
            <a:ext cx="4324524" cy="1625150"/>
          </a:xfrm>
          <a:prstGeom prst="rect">
            <a:avLst/>
          </a:prstGeom>
          <a:noFill/>
          <a:ln>
            <a:noFill/>
          </a:ln>
        </p:spPr>
      </p:pic>
      <p:sp>
        <p:nvSpPr>
          <p:cNvPr id="628" name="Google Shape;628;p68"/>
          <p:cNvSpPr txBox="1"/>
          <p:nvPr/>
        </p:nvSpPr>
        <p:spPr>
          <a:xfrm>
            <a:off x="4444700" y="4581800"/>
            <a:ext cx="1822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Stats from 2020 event</a:t>
            </a:r>
            <a:endParaRPr i="1" sz="1000">
              <a:latin typeface="Gill Sans"/>
              <a:ea typeface="Gill Sans"/>
              <a:cs typeface="Gill Sans"/>
              <a:sym typeface="Gill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9"/>
          <p:cNvSpPr txBox="1"/>
          <p:nvPr>
            <p:ph idx="12" type="sldNum"/>
          </p:nvPr>
        </p:nvSpPr>
        <p:spPr>
          <a:xfrm>
            <a:off x="8227785" y="4803546"/>
            <a:ext cx="580569" cy="273843"/>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635" name="Google Shape;635;p69"/>
          <p:cNvSpPr txBox="1"/>
          <p:nvPr>
            <p:ph type="title"/>
          </p:nvPr>
        </p:nvSpPr>
        <p:spPr>
          <a:xfrm>
            <a:off x="333992" y="159442"/>
            <a:ext cx="7893793" cy="447163"/>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t>
            </a:r>
            <a:r>
              <a:rPr lang="en-US"/>
              <a:t>areer opportunities in Mainframe</a:t>
            </a:r>
            <a:endParaRPr/>
          </a:p>
        </p:txBody>
      </p:sp>
      <p:sp>
        <p:nvSpPr>
          <p:cNvPr id="636" name="Google Shape;636;p69"/>
          <p:cNvSpPr txBox="1"/>
          <p:nvPr>
            <p:ph idx="1" type="body"/>
          </p:nvPr>
        </p:nvSpPr>
        <p:spPr>
          <a:xfrm>
            <a:off x="317500" y="943425"/>
            <a:ext cx="3198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Have your organization s</a:t>
            </a:r>
            <a:r>
              <a:rPr lang="en-US"/>
              <a:t>howcase to those coming to the Open Mainframe Project on members looking to hire. </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Not a job board - links to each member’s job listings. </a:t>
            </a:r>
            <a:endParaRPr/>
          </a:p>
          <a:p>
            <a:pPr indent="0" lvl="0" marL="0" rtl="0" algn="l">
              <a:spcBef>
                <a:spcPts val="400"/>
              </a:spcBef>
              <a:spcAft>
                <a:spcPts val="0"/>
              </a:spcAft>
              <a:buNone/>
            </a:pPr>
            <a:r>
              <a:t/>
            </a:r>
            <a:endParaRPr/>
          </a:p>
        </p:txBody>
      </p:sp>
      <p:pic>
        <p:nvPicPr>
          <p:cNvPr id="637" name="Google Shape;637;p69"/>
          <p:cNvPicPr preferRelativeResize="0"/>
          <p:nvPr/>
        </p:nvPicPr>
        <p:blipFill>
          <a:blip r:embed="rId3">
            <a:alphaModFix/>
          </a:blip>
          <a:stretch>
            <a:fillRect/>
          </a:stretch>
        </p:blipFill>
        <p:spPr>
          <a:xfrm>
            <a:off x="3985206" y="877375"/>
            <a:ext cx="5082592" cy="42000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Zowe Conformance Program</a:t>
            </a:r>
            <a:endParaRPr/>
          </a:p>
        </p:txBody>
      </p:sp>
      <p:sp>
        <p:nvSpPr>
          <p:cNvPr id="643" name="Google Shape;643;p70"/>
          <p:cNvSpPr txBox="1"/>
          <p:nvPr>
            <p:ph idx="1" type="body"/>
          </p:nvPr>
        </p:nvSpPr>
        <p:spPr>
          <a:xfrm>
            <a:off x="317500" y="943425"/>
            <a:ext cx="5833800" cy="4022400"/>
          </a:xfrm>
          <a:prstGeom prst="rect">
            <a:avLst/>
          </a:prstGeom>
        </p:spPr>
        <p:txBody>
          <a:bodyPr anchorCtr="0" anchor="t" bIns="91425" lIns="91425" spcFirstLastPara="1" rIns="91425" wrap="square" tIns="91425">
            <a:normAutofit fontScale="85000" lnSpcReduction="20000"/>
          </a:bodyPr>
          <a:lstStyle/>
          <a:p>
            <a:pPr indent="0" lvl="0" marL="0" rtl="0" algn="l">
              <a:spcBef>
                <a:spcPts val="400"/>
              </a:spcBef>
              <a:spcAft>
                <a:spcPts val="0"/>
              </a:spcAft>
              <a:buNone/>
            </a:pPr>
            <a:r>
              <a:rPr lang="en-US"/>
              <a:t>Zowe Conformance Program enables vendors to showcase their offerings based on Zowe, as well as their capabilities in supporting Zowe end-users.</a:t>
            </a:r>
            <a:endParaRPr/>
          </a:p>
          <a:p>
            <a:pPr indent="0" lvl="0" marL="0" rtl="0" algn="l">
              <a:spcBef>
                <a:spcPts val="400"/>
              </a:spcBef>
              <a:spcAft>
                <a:spcPts val="0"/>
              </a:spcAft>
              <a:buClr>
                <a:schemeClr val="dk1"/>
              </a:buClr>
              <a:buSzPct val="55000"/>
              <a:buFont typeface="Arial"/>
              <a:buNone/>
            </a:pPr>
            <a:r>
              <a:t/>
            </a:r>
            <a:endParaRPr/>
          </a:p>
          <a:p>
            <a:pPr indent="0" lvl="0" marL="0" rtl="0" algn="l">
              <a:spcBef>
                <a:spcPts val="400"/>
              </a:spcBef>
              <a:spcAft>
                <a:spcPts val="0"/>
              </a:spcAft>
              <a:buClr>
                <a:schemeClr val="dk1"/>
              </a:buClr>
              <a:buSzPct val="55000"/>
              <a:buFont typeface="Arial"/>
              <a:buNone/>
            </a:pPr>
            <a:r>
              <a:rPr b="1" lang="en-US"/>
              <a:t>Benefits</a:t>
            </a:r>
            <a:endParaRPr b="1"/>
          </a:p>
          <a:p>
            <a:pPr indent="-336550" lvl="0" marL="457200" rtl="0" algn="l">
              <a:spcBef>
                <a:spcPts val="400"/>
              </a:spcBef>
              <a:spcAft>
                <a:spcPts val="0"/>
              </a:spcAft>
              <a:buSzPct val="100000"/>
              <a:buChar char="-"/>
            </a:pPr>
            <a:r>
              <a:rPr lang="en-US"/>
              <a:t>Your offering and logo listed in the </a:t>
            </a:r>
            <a:r>
              <a:rPr lang="en-US" u="sng">
                <a:solidFill>
                  <a:schemeClr val="hlink"/>
                </a:solidFill>
                <a:hlinkClick r:id="rId3"/>
              </a:rPr>
              <a:t>Zowe Conformant offering directory</a:t>
            </a:r>
            <a:r>
              <a:rPr lang="en-US"/>
              <a:t> and showcased in Zowe outreach materials</a:t>
            </a:r>
            <a:endParaRPr/>
          </a:p>
          <a:p>
            <a:pPr indent="-336550" lvl="0" marL="457200" rtl="0" algn="l">
              <a:spcBef>
                <a:spcPts val="0"/>
              </a:spcBef>
              <a:spcAft>
                <a:spcPts val="0"/>
              </a:spcAft>
              <a:buSzPct val="100000"/>
              <a:buChar char="-"/>
            </a:pPr>
            <a:r>
              <a:rPr lang="en-US"/>
              <a:t>Exclusive branding marks to use in your product materials</a:t>
            </a:r>
            <a:endParaRPr/>
          </a:p>
          <a:p>
            <a:pPr indent="-336550" lvl="0" marL="457200" rtl="0" algn="l">
              <a:spcBef>
                <a:spcPts val="0"/>
              </a:spcBef>
              <a:spcAft>
                <a:spcPts val="0"/>
              </a:spcAft>
              <a:buSzPct val="100000"/>
              <a:buChar char="-"/>
            </a:pPr>
            <a:r>
              <a:rPr lang="en-US"/>
              <a:t>Participation in the Zowe Advisory Council (ZAC)</a:t>
            </a:r>
            <a:endParaRPr/>
          </a:p>
          <a:p>
            <a:pPr indent="0" lvl="0" marL="0" rtl="0" algn="l">
              <a:spcBef>
                <a:spcPts val="400"/>
              </a:spcBef>
              <a:spcAft>
                <a:spcPts val="0"/>
              </a:spcAft>
              <a:buNone/>
            </a:pPr>
            <a:r>
              <a:t/>
            </a:r>
            <a:endParaRPr sz="1400"/>
          </a:p>
          <a:p>
            <a:pPr indent="0" lvl="0" marL="0" rtl="0" algn="l">
              <a:spcBef>
                <a:spcPts val="400"/>
              </a:spcBef>
              <a:spcAft>
                <a:spcPts val="0"/>
              </a:spcAft>
              <a:buNone/>
            </a:pPr>
            <a:r>
              <a:rPr b="1" lang="en-US" sz="2100"/>
              <a:t>Fees are waived for Open Mainframe Project members </a:t>
            </a:r>
            <a:endParaRPr b="1" sz="2100"/>
          </a:p>
          <a:p>
            <a:pPr indent="0" lvl="0" marL="0" rtl="0" algn="l">
              <a:spcBef>
                <a:spcPts val="400"/>
              </a:spcBef>
              <a:spcAft>
                <a:spcPts val="0"/>
              </a:spcAft>
              <a:buClr>
                <a:schemeClr val="dk1"/>
              </a:buClr>
              <a:buSzPct val="78571"/>
              <a:buFont typeface="Arial"/>
              <a:buNone/>
            </a:pPr>
            <a:r>
              <a:rPr lang="en-US"/>
              <a:t>More details at </a:t>
            </a:r>
            <a:r>
              <a:rPr lang="en-US" u="sng">
                <a:solidFill>
                  <a:schemeClr val="hlink"/>
                </a:solidFill>
                <a:hlinkClick r:id="rId4"/>
              </a:rPr>
              <a:t>https://www.openmainframeproject.org/projects/zowe/conformance</a:t>
            </a:r>
            <a:r>
              <a:rPr lang="en-US"/>
              <a:t> </a:t>
            </a:r>
            <a:endParaRPr sz="1400"/>
          </a:p>
        </p:txBody>
      </p:sp>
      <p:pic>
        <p:nvPicPr>
          <p:cNvPr id="644" name="Google Shape;644;p70"/>
          <p:cNvPicPr preferRelativeResize="0"/>
          <p:nvPr/>
        </p:nvPicPr>
        <p:blipFill>
          <a:blip r:embed="rId5">
            <a:alphaModFix/>
          </a:blip>
          <a:stretch>
            <a:fillRect/>
          </a:stretch>
        </p:blipFill>
        <p:spPr>
          <a:xfrm>
            <a:off x="6385897" y="1198199"/>
            <a:ext cx="2258353" cy="118201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Infrastructure evolves</a:t>
            </a:r>
            <a:endParaRPr/>
          </a:p>
        </p:txBody>
      </p:sp>
      <p:grpSp>
        <p:nvGrpSpPr>
          <p:cNvPr id="244" name="Google Shape;244;p35"/>
          <p:cNvGrpSpPr/>
          <p:nvPr/>
        </p:nvGrpSpPr>
        <p:grpSpPr>
          <a:xfrm>
            <a:off x="55741" y="1810614"/>
            <a:ext cx="9012492" cy="2151477"/>
            <a:chOff x="448071" y="2863559"/>
            <a:chExt cx="8294213" cy="1834166"/>
          </a:xfrm>
        </p:grpSpPr>
        <p:cxnSp>
          <p:nvCxnSpPr>
            <p:cNvPr id="245" name="Google Shape;245;p35"/>
            <p:cNvCxnSpPr/>
            <p:nvPr/>
          </p:nvCxnSpPr>
          <p:spPr>
            <a:xfrm>
              <a:off x="6899885" y="3448693"/>
              <a:ext cx="0" cy="690600"/>
            </a:xfrm>
            <a:prstGeom prst="straightConnector1">
              <a:avLst/>
            </a:prstGeom>
            <a:noFill/>
            <a:ln cap="flat" cmpd="sng" w="25400">
              <a:solidFill>
                <a:srgbClr val="C2645A"/>
              </a:solidFill>
              <a:prstDash val="solid"/>
              <a:round/>
              <a:headEnd len="sm" w="sm" type="none"/>
              <a:tailEnd len="sm" w="sm" type="none"/>
            </a:ln>
          </p:spPr>
        </p:cxnSp>
        <p:sp>
          <p:nvSpPr>
            <p:cNvPr id="246" name="Google Shape;246;p35"/>
            <p:cNvSpPr/>
            <p:nvPr/>
          </p:nvSpPr>
          <p:spPr>
            <a:xfrm>
              <a:off x="6509342" y="2873045"/>
              <a:ext cx="779100" cy="779100"/>
            </a:xfrm>
            <a:prstGeom prst="ellipse">
              <a:avLst/>
            </a:prstGeom>
            <a:solidFill>
              <a:srgbClr val="C264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47" name="Google Shape;247;p35"/>
            <p:cNvSpPr txBox="1"/>
            <p:nvPr/>
          </p:nvSpPr>
          <p:spPr>
            <a:xfrm>
              <a:off x="6462136" y="3122732"/>
              <a:ext cx="8577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Containers</a:t>
              </a:r>
              <a:endParaRPr b="0" i="0" sz="1000" u="none" cap="none" strike="noStrike">
                <a:solidFill>
                  <a:srgbClr val="FFFFFF"/>
                </a:solidFill>
                <a:latin typeface="Century Gothic"/>
                <a:ea typeface="Century Gothic"/>
                <a:cs typeface="Century Gothic"/>
                <a:sym typeface="Century Gothic"/>
              </a:endParaRPr>
            </a:p>
          </p:txBody>
        </p:sp>
        <p:cxnSp>
          <p:nvCxnSpPr>
            <p:cNvPr id="248" name="Google Shape;248;p35"/>
            <p:cNvCxnSpPr/>
            <p:nvPr/>
          </p:nvCxnSpPr>
          <p:spPr>
            <a:xfrm>
              <a:off x="7908874" y="3495007"/>
              <a:ext cx="0" cy="480900"/>
            </a:xfrm>
            <a:prstGeom prst="straightConnector1">
              <a:avLst/>
            </a:prstGeom>
            <a:noFill/>
            <a:ln cap="flat" cmpd="sng" w="25400">
              <a:solidFill>
                <a:srgbClr val="EA933E"/>
              </a:solidFill>
              <a:prstDash val="solid"/>
              <a:round/>
              <a:headEnd len="sm" w="sm" type="none"/>
              <a:tailEnd len="sm" w="sm" type="none"/>
            </a:ln>
          </p:spPr>
        </p:cxnSp>
        <p:sp>
          <p:nvSpPr>
            <p:cNvPr id="249" name="Google Shape;249;p35"/>
            <p:cNvSpPr/>
            <p:nvPr/>
          </p:nvSpPr>
          <p:spPr>
            <a:xfrm>
              <a:off x="7500938" y="2863559"/>
              <a:ext cx="779100" cy="779100"/>
            </a:xfrm>
            <a:prstGeom prst="ellipse">
              <a:avLst/>
            </a:prstGeom>
            <a:solidFill>
              <a:srgbClr val="EA93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50" name="Google Shape;250;p35"/>
            <p:cNvSpPr txBox="1"/>
            <p:nvPr/>
          </p:nvSpPr>
          <p:spPr>
            <a:xfrm>
              <a:off x="7569511" y="3023504"/>
              <a:ext cx="6261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Cloud</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Native</a:t>
              </a:r>
              <a:endParaRPr b="0" i="0" sz="1000" u="none" cap="none" strike="noStrike">
                <a:solidFill>
                  <a:srgbClr val="FFFFFF"/>
                </a:solidFill>
                <a:latin typeface="Century Gothic"/>
                <a:ea typeface="Century Gothic"/>
                <a:cs typeface="Century Gothic"/>
                <a:sym typeface="Century Gothic"/>
              </a:endParaRPr>
            </a:p>
          </p:txBody>
        </p:sp>
        <p:cxnSp>
          <p:nvCxnSpPr>
            <p:cNvPr id="251" name="Google Shape;251;p35"/>
            <p:cNvCxnSpPr/>
            <p:nvPr/>
          </p:nvCxnSpPr>
          <p:spPr>
            <a:xfrm>
              <a:off x="944545" y="3448693"/>
              <a:ext cx="0" cy="690600"/>
            </a:xfrm>
            <a:prstGeom prst="straightConnector1">
              <a:avLst/>
            </a:prstGeom>
            <a:noFill/>
            <a:ln cap="flat" cmpd="sng" w="25400">
              <a:solidFill>
                <a:srgbClr val="FBB03B"/>
              </a:solidFill>
              <a:prstDash val="solid"/>
              <a:round/>
              <a:headEnd len="sm" w="sm" type="none"/>
              <a:tailEnd len="sm" w="sm" type="none"/>
            </a:ln>
          </p:spPr>
        </p:cxnSp>
        <p:cxnSp>
          <p:nvCxnSpPr>
            <p:cNvPr id="252" name="Google Shape;252;p35"/>
            <p:cNvCxnSpPr/>
            <p:nvPr/>
          </p:nvCxnSpPr>
          <p:spPr>
            <a:xfrm>
              <a:off x="4944173" y="3448693"/>
              <a:ext cx="0" cy="690600"/>
            </a:xfrm>
            <a:prstGeom prst="straightConnector1">
              <a:avLst/>
            </a:prstGeom>
            <a:noFill/>
            <a:ln cap="flat" cmpd="sng" w="25400">
              <a:solidFill>
                <a:srgbClr val="000090"/>
              </a:solidFill>
              <a:prstDash val="solid"/>
              <a:round/>
              <a:headEnd len="sm" w="sm" type="none"/>
              <a:tailEnd len="sm" w="sm" type="none"/>
            </a:ln>
          </p:spPr>
        </p:cxnSp>
        <p:sp>
          <p:nvSpPr>
            <p:cNvPr id="253" name="Google Shape;253;p35"/>
            <p:cNvSpPr/>
            <p:nvPr/>
          </p:nvSpPr>
          <p:spPr>
            <a:xfrm>
              <a:off x="4553630" y="2873045"/>
              <a:ext cx="779100" cy="779100"/>
            </a:xfrm>
            <a:prstGeom prst="ellipse">
              <a:avLst/>
            </a:prstGeom>
            <a:solidFill>
              <a:srgbClr val="0000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54" name="Google Shape;254;p35"/>
            <p:cNvSpPr txBox="1"/>
            <p:nvPr/>
          </p:nvSpPr>
          <p:spPr>
            <a:xfrm>
              <a:off x="4609865" y="2980697"/>
              <a:ext cx="651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Open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Source</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IaaS</a:t>
              </a:r>
              <a:endParaRPr b="0" i="0" sz="1000" u="none" cap="none" strike="noStrike">
                <a:solidFill>
                  <a:srgbClr val="FFFFFF"/>
                </a:solidFill>
                <a:latin typeface="Century Gothic"/>
                <a:ea typeface="Century Gothic"/>
                <a:cs typeface="Century Gothic"/>
                <a:sym typeface="Century Gothic"/>
              </a:endParaRPr>
            </a:p>
          </p:txBody>
        </p:sp>
        <p:cxnSp>
          <p:nvCxnSpPr>
            <p:cNvPr id="255" name="Google Shape;255;p35"/>
            <p:cNvCxnSpPr/>
            <p:nvPr/>
          </p:nvCxnSpPr>
          <p:spPr>
            <a:xfrm>
              <a:off x="3941541" y="3448693"/>
              <a:ext cx="0" cy="690600"/>
            </a:xfrm>
            <a:prstGeom prst="straightConnector1">
              <a:avLst/>
            </a:prstGeom>
            <a:noFill/>
            <a:ln cap="flat" cmpd="sng" w="25400">
              <a:solidFill>
                <a:srgbClr val="660066"/>
              </a:solidFill>
              <a:prstDash val="solid"/>
              <a:round/>
              <a:headEnd len="sm" w="sm" type="none"/>
              <a:tailEnd len="sm" w="sm" type="none"/>
            </a:ln>
          </p:spPr>
        </p:cxnSp>
        <p:sp>
          <p:nvSpPr>
            <p:cNvPr id="256" name="Google Shape;256;p35"/>
            <p:cNvSpPr/>
            <p:nvPr/>
          </p:nvSpPr>
          <p:spPr>
            <a:xfrm>
              <a:off x="3550998" y="2873045"/>
              <a:ext cx="779100" cy="779100"/>
            </a:xfrm>
            <a:prstGeom prst="ellipse">
              <a:avLst/>
            </a:prstGeom>
            <a:solidFill>
              <a:srgbClr val="6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57" name="Google Shape;257;p35"/>
            <p:cNvSpPr txBox="1"/>
            <p:nvPr/>
          </p:nvSpPr>
          <p:spPr>
            <a:xfrm>
              <a:off x="3683469" y="3139442"/>
              <a:ext cx="4983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PaaS</a:t>
              </a:r>
              <a:endParaRPr b="0" i="0" sz="1000" u="none" cap="none" strike="noStrike">
                <a:solidFill>
                  <a:srgbClr val="FFFFFF"/>
                </a:solidFill>
                <a:latin typeface="Century Gothic"/>
                <a:ea typeface="Century Gothic"/>
                <a:cs typeface="Century Gothic"/>
                <a:sym typeface="Century Gothic"/>
              </a:endParaRPr>
            </a:p>
          </p:txBody>
        </p:sp>
        <p:cxnSp>
          <p:nvCxnSpPr>
            <p:cNvPr id="258" name="Google Shape;258;p35"/>
            <p:cNvCxnSpPr/>
            <p:nvPr/>
          </p:nvCxnSpPr>
          <p:spPr>
            <a:xfrm>
              <a:off x="5953162" y="3495007"/>
              <a:ext cx="0" cy="480900"/>
            </a:xfrm>
            <a:prstGeom prst="straightConnector1">
              <a:avLst/>
            </a:prstGeom>
            <a:noFill/>
            <a:ln cap="flat" cmpd="sng" w="25400">
              <a:solidFill>
                <a:srgbClr val="0070C0"/>
              </a:solidFill>
              <a:prstDash val="solid"/>
              <a:round/>
              <a:headEnd len="sm" w="sm" type="none"/>
              <a:tailEnd len="sm" w="sm" type="none"/>
            </a:ln>
          </p:spPr>
        </p:cxnSp>
        <p:sp>
          <p:nvSpPr>
            <p:cNvPr id="259" name="Google Shape;259;p35"/>
            <p:cNvSpPr/>
            <p:nvPr/>
          </p:nvSpPr>
          <p:spPr>
            <a:xfrm rot="5400000">
              <a:off x="8426084" y="3839313"/>
              <a:ext cx="339600" cy="292800"/>
            </a:xfrm>
            <a:prstGeom prst="triangle">
              <a:avLst>
                <a:gd fmla="val 50000" name="adj"/>
              </a:avLst>
            </a:prstGeom>
            <a:solidFill>
              <a:srgbClr val="C0D32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0" name="Google Shape;260;p35"/>
            <p:cNvSpPr/>
            <p:nvPr/>
          </p:nvSpPr>
          <p:spPr>
            <a:xfrm>
              <a:off x="5545226" y="2863559"/>
              <a:ext cx="779100" cy="779100"/>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1" name="Google Shape;261;p35"/>
            <p:cNvSpPr txBox="1"/>
            <p:nvPr/>
          </p:nvSpPr>
          <p:spPr>
            <a:xfrm>
              <a:off x="5601461" y="2973374"/>
              <a:ext cx="651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Open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Source</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PaaS</a:t>
              </a:r>
              <a:endParaRPr b="0" i="0" sz="1000" u="none" cap="none" strike="noStrike">
                <a:solidFill>
                  <a:srgbClr val="FFFFFF"/>
                </a:solidFill>
                <a:latin typeface="Century Gothic"/>
                <a:ea typeface="Century Gothic"/>
                <a:cs typeface="Century Gothic"/>
                <a:sym typeface="Century Gothic"/>
              </a:endParaRPr>
            </a:p>
          </p:txBody>
        </p:sp>
        <p:cxnSp>
          <p:nvCxnSpPr>
            <p:cNvPr id="262" name="Google Shape;262;p35"/>
            <p:cNvCxnSpPr/>
            <p:nvPr/>
          </p:nvCxnSpPr>
          <p:spPr>
            <a:xfrm>
              <a:off x="2929258" y="3448693"/>
              <a:ext cx="0" cy="690600"/>
            </a:xfrm>
            <a:prstGeom prst="straightConnector1">
              <a:avLst/>
            </a:prstGeom>
            <a:noFill/>
            <a:ln cap="flat" cmpd="sng" w="25400">
              <a:solidFill>
                <a:srgbClr val="65B8CB"/>
              </a:solidFill>
              <a:prstDash val="solid"/>
              <a:round/>
              <a:headEnd len="sm" w="sm" type="none"/>
              <a:tailEnd len="sm" w="sm" type="none"/>
            </a:ln>
          </p:spPr>
        </p:cxnSp>
        <p:sp>
          <p:nvSpPr>
            <p:cNvPr id="263" name="Google Shape;263;p35"/>
            <p:cNvSpPr/>
            <p:nvPr/>
          </p:nvSpPr>
          <p:spPr>
            <a:xfrm>
              <a:off x="2538715" y="2873045"/>
              <a:ext cx="779100" cy="779100"/>
            </a:xfrm>
            <a:prstGeom prst="ellipse">
              <a:avLst/>
            </a:prstGeom>
            <a:solidFill>
              <a:srgbClr val="65B8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cxnSp>
          <p:nvCxnSpPr>
            <p:cNvPr id="264" name="Google Shape;264;p35"/>
            <p:cNvCxnSpPr/>
            <p:nvPr/>
          </p:nvCxnSpPr>
          <p:spPr>
            <a:xfrm>
              <a:off x="1926626" y="3448693"/>
              <a:ext cx="0" cy="690600"/>
            </a:xfrm>
            <a:prstGeom prst="straightConnector1">
              <a:avLst/>
            </a:prstGeom>
            <a:noFill/>
            <a:ln cap="flat" cmpd="sng" w="25400">
              <a:solidFill>
                <a:srgbClr val="89B449"/>
              </a:solidFill>
              <a:prstDash val="solid"/>
              <a:round/>
              <a:headEnd len="sm" w="sm" type="none"/>
              <a:tailEnd len="sm" w="sm" type="none"/>
            </a:ln>
          </p:spPr>
        </p:cxnSp>
        <p:sp>
          <p:nvSpPr>
            <p:cNvPr id="265" name="Google Shape;265;p35"/>
            <p:cNvSpPr/>
            <p:nvPr/>
          </p:nvSpPr>
          <p:spPr>
            <a:xfrm>
              <a:off x="1536083" y="2873045"/>
              <a:ext cx="779100" cy="779100"/>
            </a:xfrm>
            <a:prstGeom prst="ellipse">
              <a:avLst/>
            </a:prstGeom>
            <a:solidFill>
              <a:srgbClr val="89B4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6" name="Google Shape;266;p35"/>
            <p:cNvSpPr txBox="1"/>
            <p:nvPr/>
          </p:nvSpPr>
          <p:spPr>
            <a:xfrm>
              <a:off x="1525761" y="3106022"/>
              <a:ext cx="7839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Virtualiza-</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tion</a:t>
              </a:r>
              <a:endParaRPr b="0" i="0" sz="1000" u="none" cap="none" strike="noStrike">
                <a:solidFill>
                  <a:srgbClr val="FFFFFF"/>
                </a:solidFill>
                <a:latin typeface="Century Gothic"/>
                <a:ea typeface="Century Gothic"/>
                <a:cs typeface="Century Gothic"/>
                <a:sym typeface="Century Gothic"/>
              </a:endParaRPr>
            </a:p>
          </p:txBody>
        </p:sp>
        <p:sp>
          <p:nvSpPr>
            <p:cNvPr id="267" name="Google Shape;267;p35"/>
            <p:cNvSpPr/>
            <p:nvPr/>
          </p:nvSpPr>
          <p:spPr>
            <a:xfrm>
              <a:off x="448071" y="3816262"/>
              <a:ext cx="1002300" cy="339300"/>
            </a:xfrm>
            <a:prstGeom prst="rect">
              <a:avLst/>
            </a:prstGeom>
            <a:solidFill>
              <a:srgbClr val="FCB1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8" name="Google Shape;268;p35"/>
            <p:cNvSpPr/>
            <p:nvPr/>
          </p:nvSpPr>
          <p:spPr>
            <a:xfrm>
              <a:off x="1450495" y="3816262"/>
              <a:ext cx="1002300" cy="339300"/>
            </a:xfrm>
            <a:prstGeom prst="rect">
              <a:avLst/>
            </a:prstGeom>
            <a:solidFill>
              <a:srgbClr val="89B4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9" name="Google Shape;269;p35"/>
            <p:cNvSpPr/>
            <p:nvPr/>
          </p:nvSpPr>
          <p:spPr>
            <a:xfrm>
              <a:off x="2446208" y="3816262"/>
              <a:ext cx="1002300" cy="339300"/>
            </a:xfrm>
            <a:prstGeom prst="rect">
              <a:avLst/>
            </a:prstGeom>
            <a:solidFill>
              <a:srgbClr val="65B8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0" name="Google Shape;270;p35"/>
            <p:cNvSpPr/>
            <p:nvPr/>
          </p:nvSpPr>
          <p:spPr>
            <a:xfrm>
              <a:off x="3448632" y="3816262"/>
              <a:ext cx="1002300" cy="339300"/>
            </a:xfrm>
            <a:prstGeom prst="rect">
              <a:avLst/>
            </a:prstGeom>
            <a:solidFill>
              <a:srgbClr val="6C186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1" name="Google Shape;271;p35"/>
            <p:cNvSpPr/>
            <p:nvPr/>
          </p:nvSpPr>
          <p:spPr>
            <a:xfrm>
              <a:off x="4451056" y="3816262"/>
              <a:ext cx="1002300" cy="339300"/>
            </a:xfrm>
            <a:prstGeom prst="rect">
              <a:avLst/>
            </a:prstGeom>
            <a:solidFill>
              <a:srgbClr val="0000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2" name="Google Shape;272;p35"/>
            <p:cNvSpPr/>
            <p:nvPr/>
          </p:nvSpPr>
          <p:spPr>
            <a:xfrm>
              <a:off x="5453480" y="3816262"/>
              <a:ext cx="1002300" cy="339300"/>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3" name="Google Shape;273;p35"/>
            <p:cNvSpPr/>
            <p:nvPr/>
          </p:nvSpPr>
          <p:spPr>
            <a:xfrm>
              <a:off x="6449193" y="3816262"/>
              <a:ext cx="1002300" cy="339300"/>
            </a:xfrm>
            <a:prstGeom prst="rect">
              <a:avLst/>
            </a:prstGeom>
            <a:solidFill>
              <a:srgbClr val="C264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4" name="Google Shape;274;p35"/>
            <p:cNvSpPr/>
            <p:nvPr/>
          </p:nvSpPr>
          <p:spPr>
            <a:xfrm>
              <a:off x="7451617" y="3816262"/>
              <a:ext cx="1002300" cy="339300"/>
            </a:xfrm>
            <a:prstGeom prst="rect">
              <a:avLst/>
            </a:prstGeom>
            <a:solidFill>
              <a:srgbClr val="EA93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5" name="Google Shape;275;p35"/>
            <p:cNvSpPr txBox="1"/>
            <p:nvPr/>
          </p:nvSpPr>
          <p:spPr>
            <a:xfrm>
              <a:off x="644265"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2000</a:t>
              </a:r>
              <a:endParaRPr b="0" i="0" sz="1200" u="none" cap="none" strike="noStrike">
                <a:solidFill>
                  <a:srgbClr val="FFFFFF"/>
                </a:solidFill>
                <a:latin typeface="Century Gothic"/>
                <a:ea typeface="Century Gothic"/>
                <a:cs typeface="Century Gothic"/>
                <a:sym typeface="Century Gothic"/>
              </a:endParaRPr>
            </a:p>
          </p:txBody>
        </p:sp>
        <p:sp>
          <p:nvSpPr>
            <p:cNvPr id="276" name="Google Shape;276;p35"/>
            <p:cNvSpPr txBox="1"/>
            <p:nvPr/>
          </p:nvSpPr>
          <p:spPr>
            <a:xfrm>
              <a:off x="16612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2001</a:t>
              </a:r>
              <a:endParaRPr b="0" i="0" sz="1200" u="none" cap="none" strike="noStrike">
                <a:solidFill>
                  <a:srgbClr val="FFFFFF"/>
                </a:solidFill>
                <a:latin typeface="Century Gothic"/>
                <a:ea typeface="Century Gothic"/>
                <a:cs typeface="Century Gothic"/>
                <a:sym typeface="Century Gothic"/>
              </a:endParaRPr>
            </a:p>
          </p:txBody>
        </p:sp>
        <p:sp>
          <p:nvSpPr>
            <p:cNvPr id="277" name="Google Shape;277;p35"/>
            <p:cNvSpPr txBox="1"/>
            <p:nvPr/>
          </p:nvSpPr>
          <p:spPr>
            <a:xfrm>
              <a:off x="2630351"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2006</a:t>
              </a:r>
              <a:endParaRPr b="0" i="0" sz="1200" u="none" cap="none" strike="noStrike">
                <a:solidFill>
                  <a:srgbClr val="FFFFFF"/>
                </a:solidFill>
                <a:latin typeface="Century Gothic"/>
                <a:ea typeface="Century Gothic"/>
                <a:cs typeface="Century Gothic"/>
                <a:sym typeface="Century Gothic"/>
              </a:endParaRPr>
            </a:p>
          </p:txBody>
        </p:sp>
        <p:sp>
          <p:nvSpPr>
            <p:cNvPr id="278" name="Google Shape;278;p35"/>
            <p:cNvSpPr txBox="1"/>
            <p:nvPr/>
          </p:nvSpPr>
          <p:spPr>
            <a:xfrm>
              <a:off x="365966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2009</a:t>
              </a:r>
              <a:endParaRPr b="0" i="0" sz="1200" u="none" cap="none" strike="noStrike">
                <a:solidFill>
                  <a:srgbClr val="FFFFFF"/>
                </a:solidFill>
                <a:latin typeface="Century Gothic"/>
                <a:ea typeface="Century Gothic"/>
                <a:cs typeface="Century Gothic"/>
                <a:sym typeface="Century Gothic"/>
              </a:endParaRPr>
            </a:p>
          </p:txBody>
        </p:sp>
        <p:sp>
          <p:nvSpPr>
            <p:cNvPr id="279" name="Google Shape;279;p35"/>
            <p:cNvSpPr txBox="1"/>
            <p:nvPr/>
          </p:nvSpPr>
          <p:spPr>
            <a:xfrm>
              <a:off x="4635722"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2010</a:t>
              </a:r>
              <a:endParaRPr b="0" i="0" sz="1200" u="none" cap="none" strike="noStrike">
                <a:solidFill>
                  <a:srgbClr val="FFFFFF"/>
                </a:solidFill>
                <a:latin typeface="Century Gothic"/>
                <a:ea typeface="Century Gothic"/>
                <a:cs typeface="Century Gothic"/>
                <a:sym typeface="Century Gothic"/>
              </a:endParaRPr>
            </a:p>
          </p:txBody>
        </p:sp>
        <p:sp>
          <p:nvSpPr>
            <p:cNvPr id="280" name="Google Shape;280;p35"/>
            <p:cNvSpPr txBox="1"/>
            <p:nvPr/>
          </p:nvSpPr>
          <p:spPr>
            <a:xfrm>
              <a:off x="56427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2011</a:t>
              </a:r>
              <a:endParaRPr b="0" i="0" sz="1200" u="none" cap="none" strike="noStrike">
                <a:solidFill>
                  <a:srgbClr val="FFFFFF"/>
                </a:solidFill>
                <a:latin typeface="Century Gothic"/>
                <a:ea typeface="Century Gothic"/>
                <a:cs typeface="Century Gothic"/>
                <a:sym typeface="Century Gothic"/>
              </a:endParaRPr>
            </a:p>
          </p:txBody>
        </p:sp>
        <p:sp>
          <p:nvSpPr>
            <p:cNvPr id="281" name="Google Shape;281;p35"/>
            <p:cNvSpPr/>
            <p:nvPr/>
          </p:nvSpPr>
          <p:spPr>
            <a:xfrm>
              <a:off x="554002" y="2873045"/>
              <a:ext cx="779100" cy="779100"/>
            </a:xfrm>
            <a:prstGeom prst="ellipse">
              <a:avLst/>
            </a:prstGeom>
            <a:solidFill>
              <a:srgbClr val="FBB0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82" name="Google Shape;282;p35"/>
            <p:cNvSpPr txBox="1"/>
            <p:nvPr/>
          </p:nvSpPr>
          <p:spPr>
            <a:xfrm>
              <a:off x="523173" y="2980697"/>
              <a:ext cx="825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Non-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Virtualized</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Hardware</a:t>
              </a:r>
              <a:endParaRPr b="0" i="0" sz="1000" u="none" cap="none" strike="noStrike">
                <a:solidFill>
                  <a:srgbClr val="FFFFFF"/>
                </a:solidFill>
                <a:latin typeface="Century Gothic"/>
                <a:ea typeface="Century Gothic"/>
                <a:cs typeface="Century Gothic"/>
                <a:sym typeface="Century Gothic"/>
              </a:endParaRPr>
            </a:p>
          </p:txBody>
        </p:sp>
        <p:sp>
          <p:nvSpPr>
            <p:cNvPr id="283" name="Google Shape;283;p35"/>
            <p:cNvSpPr txBox="1"/>
            <p:nvPr/>
          </p:nvSpPr>
          <p:spPr>
            <a:xfrm>
              <a:off x="66255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2013</a:t>
              </a:r>
              <a:endParaRPr b="0" i="0" sz="1200" u="none" cap="none" strike="noStrike">
                <a:solidFill>
                  <a:srgbClr val="FFFFFF"/>
                </a:solidFill>
                <a:latin typeface="Century Gothic"/>
                <a:ea typeface="Century Gothic"/>
                <a:cs typeface="Century Gothic"/>
                <a:sym typeface="Century Gothic"/>
              </a:endParaRPr>
            </a:p>
          </p:txBody>
        </p:sp>
        <p:sp>
          <p:nvSpPr>
            <p:cNvPr id="284" name="Google Shape;284;p35"/>
            <p:cNvSpPr txBox="1"/>
            <p:nvPr/>
          </p:nvSpPr>
          <p:spPr>
            <a:xfrm>
              <a:off x="7637401"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2015</a:t>
              </a:r>
              <a:endParaRPr b="0" i="0" sz="1200" u="none" cap="none" strike="noStrike">
                <a:solidFill>
                  <a:srgbClr val="FFFFFF"/>
                </a:solidFill>
                <a:latin typeface="Century Gothic"/>
                <a:ea typeface="Century Gothic"/>
                <a:cs typeface="Century Gothic"/>
                <a:sym typeface="Century Gothic"/>
              </a:endParaRPr>
            </a:p>
          </p:txBody>
        </p:sp>
        <p:pic>
          <p:nvPicPr>
            <p:cNvPr id="285" name="Google Shape;285;p35"/>
            <p:cNvPicPr preferRelativeResize="0"/>
            <p:nvPr/>
          </p:nvPicPr>
          <p:blipFill rotWithShape="1">
            <a:blip r:embed="rId3">
              <a:alphaModFix/>
            </a:blip>
            <a:srcRect b="0" l="0" r="0" t="0"/>
            <a:stretch/>
          </p:blipFill>
          <p:spPr>
            <a:xfrm>
              <a:off x="7480638" y="4188940"/>
              <a:ext cx="973500" cy="154500"/>
            </a:xfrm>
            <a:prstGeom prst="rect">
              <a:avLst/>
            </a:prstGeom>
            <a:noFill/>
            <a:ln>
              <a:noFill/>
            </a:ln>
          </p:spPr>
        </p:pic>
        <p:pic>
          <p:nvPicPr>
            <p:cNvPr descr="cloud foundry logo.jpg" id="286" name="Google Shape;286;p35"/>
            <p:cNvPicPr preferRelativeResize="0"/>
            <p:nvPr/>
          </p:nvPicPr>
          <p:blipFill rotWithShape="1">
            <a:blip r:embed="rId4">
              <a:alphaModFix/>
            </a:blip>
            <a:srcRect b="0" l="0" r="0" t="0"/>
            <a:stretch/>
          </p:blipFill>
          <p:spPr>
            <a:xfrm>
              <a:off x="5453479" y="4330689"/>
              <a:ext cx="995700" cy="195000"/>
            </a:xfrm>
            <a:prstGeom prst="rect">
              <a:avLst/>
            </a:prstGeom>
            <a:noFill/>
            <a:ln>
              <a:noFill/>
            </a:ln>
          </p:spPr>
        </p:pic>
        <p:pic>
          <p:nvPicPr>
            <p:cNvPr id="287" name="Google Shape;287;p35"/>
            <p:cNvPicPr preferRelativeResize="0"/>
            <p:nvPr/>
          </p:nvPicPr>
          <p:blipFill rotWithShape="1">
            <a:blip r:embed="rId5">
              <a:alphaModFix/>
            </a:blip>
            <a:srcRect b="0" l="0" r="0" t="0"/>
            <a:stretch/>
          </p:blipFill>
          <p:spPr>
            <a:xfrm>
              <a:off x="3350539" y="4160785"/>
              <a:ext cx="1200900" cy="507000"/>
            </a:xfrm>
            <a:prstGeom prst="rect">
              <a:avLst/>
            </a:prstGeom>
            <a:noFill/>
            <a:ln>
              <a:noFill/>
            </a:ln>
          </p:spPr>
        </p:pic>
        <p:pic>
          <p:nvPicPr>
            <p:cNvPr id="288" name="Google Shape;288;p35"/>
            <p:cNvPicPr preferRelativeResize="0"/>
            <p:nvPr/>
          </p:nvPicPr>
          <p:blipFill rotWithShape="1">
            <a:blip r:embed="rId6">
              <a:alphaModFix/>
            </a:blip>
            <a:srcRect b="0" l="0" r="0" t="0"/>
            <a:stretch/>
          </p:blipFill>
          <p:spPr>
            <a:xfrm>
              <a:off x="1403686" y="4287030"/>
              <a:ext cx="1082700" cy="252000"/>
            </a:xfrm>
            <a:prstGeom prst="rect">
              <a:avLst/>
            </a:prstGeom>
            <a:noFill/>
            <a:ln>
              <a:noFill/>
            </a:ln>
          </p:spPr>
        </p:pic>
        <p:pic>
          <p:nvPicPr>
            <p:cNvPr id="289" name="Google Shape;289;p35"/>
            <p:cNvPicPr preferRelativeResize="0"/>
            <p:nvPr/>
          </p:nvPicPr>
          <p:blipFill rotWithShape="1">
            <a:blip r:embed="rId7">
              <a:alphaModFix/>
            </a:blip>
            <a:srcRect b="0" l="0" r="0" t="0"/>
            <a:stretch/>
          </p:blipFill>
          <p:spPr>
            <a:xfrm>
              <a:off x="459923" y="4217353"/>
              <a:ext cx="955200" cy="413400"/>
            </a:xfrm>
            <a:prstGeom prst="rect">
              <a:avLst/>
            </a:prstGeom>
            <a:noFill/>
            <a:ln>
              <a:noFill/>
            </a:ln>
          </p:spPr>
        </p:pic>
        <p:sp>
          <p:nvSpPr>
            <p:cNvPr id="290" name="Google Shape;290;p35"/>
            <p:cNvSpPr txBox="1"/>
            <p:nvPr/>
          </p:nvSpPr>
          <p:spPr>
            <a:xfrm>
              <a:off x="2693392" y="3149972"/>
              <a:ext cx="4539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IaaS</a:t>
              </a:r>
              <a:endParaRPr/>
            </a:p>
          </p:txBody>
        </p:sp>
        <p:pic>
          <p:nvPicPr>
            <p:cNvPr id="291" name="Google Shape;291;p35"/>
            <p:cNvPicPr preferRelativeResize="0"/>
            <p:nvPr/>
          </p:nvPicPr>
          <p:blipFill rotWithShape="1">
            <a:blip r:embed="rId8">
              <a:alphaModFix/>
            </a:blip>
            <a:srcRect b="0" l="0" r="0" t="0"/>
            <a:stretch/>
          </p:blipFill>
          <p:spPr>
            <a:xfrm>
              <a:off x="7896300" y="4383950"/>
              <a:ext cx="252000" cy="252000"/>
            </a:xfrm>
            <a:prstGeom prst="rect">
              <a:avLst/>
            </a:prstGeom>
            <a:noFill/>
            <a:ln>
              <a:noFill/>
            </a:ln>
          </p:spPr>
        </p:pic>
        <p:pic>
          <p:nvPicPr>
            <p:cNvPr id="292" name="Google Shape;292;p35"/>
            <p:cNvPicPr preferRelativeResize="0"/>
            <p:nvPr/>
          </p:nvPicPr>
          <p:blipFill rotWithShape="1">
            <a:blip r:embed="rId9">
              <a:alphaModFix/>
            </a:blip>
            <a:srcRect b="26802" l="17943" r="17465" t="25725"/>
            <a:stretch/>
          </p:blipFill>
          <p:spPr>
            <a:xfrm>
              <a:off x="4558475" y="4191573"/>
              <a:ext cx="779100" cy="442508"/>
            </a:xfrm>
            <a:prstGeom prst="rect">
              <a:avLst/>
            </a:prstGeom>
            <a:noFill/>
            <a:ln>
              <a:noFill/>
            </a:ln>
          </p:spPr>
        </p:pic>
        <p:pic>
          <p:nvPicPr>
            <p:cNvPr descr="logo_AWS.png" id="293" name="Google Shape;293;p35"/>
            <p:cNvPicPr preferRelativeResize="0"/>
            <p:nvPr/>
          </p:nvPicPr>
          <p:blipFill>
            <a:blip r:embed="rId10">
              <a:alphaModFix/>
            </a:blip>
            <a:stretch>
              <a:fillRect/>
            </a:stretch>
          </p:blipFill>
          <p:spPr>
            <a:xfrm>
              <a:off x="2513250" y="4191725"/>
              <a:ext cx="825000" cy="506000"/>
            </a:xfrm>
            <a:prstGeom prst="rect">
              <a:avLst/>
            </a:prstGeom>
            <a:noFill/>
            <a:ln>
              <a:noFill/>
            </a:ln>
          </p:spPr>
        </p:pic>
        <p:pic>
          <p:nvPicPr>
            <p:cNvPr id="294" name="Google Shape;294;p35"/>
            <p:cNvPicPr preferRelativeResize="0"/>
            <p:nvPr/>
          </p:nvPicPr>
          <p:blipFill rotWithShape="1">
            <a:blip r:embed="rId11">
              <a:alphaModFix/>
            </a:blip>
            <a:srcRect b="0" l="12616" r="12104" t="0"/>
            <a:stretch/>
          </p:blipFill>
          <p:spPr>
            <a:xfrm>
              <a:off x="6651874" y="4173476"/>
              <a:ext cx="626100" cy="509436"/>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1"/>
          <p:cNvSpPr txBox="1"/>
          <p:nvPr>
            <p:ph idx="1" type="body"/>
          </p:nvPr>
        </p:nvSpPr>
        <p:spPr>
          <a:xfrm>
            <a:off x="462700" y="1135375"/>
            <a:ext cx="5638800" cy="35796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105">
                <a:solidFill>
                  <a:srgbClr val="0099CC"/>
                </a:solidFill>
              </a:rPr>
              <a:t>LFX Insights (Technical Trends)</a:t>
            </a:r>
            <a:r>
              <a:rPr lang="en-US" sz="1105">
                <a:solidFill>
                  <a:srgbClr val="333333"/>
                </a:solidFill>
              </a:rPr>
              <a:t> is a new analytics tool that is provided to all open source projects hosted by the Linux Foundation. Its capabilities include:</a:t>
            </a:r>
            <a:endParaRPr sz="1105">
              <a:solidFill>
                <a:srgbClr val="333333"/>
              </a:solidFill>
            </a:endParaRPr>
          </a:p>
          <a:p>
            <a:pPr indent="-298767" lvl="0" marL="685800" rtl="0" algn="l">
              <a:lnSpc>
                <a:spcPct val="95000"/>
              </a:lnSpc>
              <a:spcBef>
                <a:spcPts val="1100"/>
              </a:spcBef>
              <a:spcAft>
                <a:spcPts val="0"/>
              </a:spcAft>
              <a:buClr>
                <a:srgbClr val="333333"/>
              </a:buClr>
              <a:buSzPts val="1105"/>
              <a:buFont typeface="Century Gothic"/>
              <a:buChar char="●"/>
            </a:pPr>
            <a:r>
              <a:rPr lang="en-US" sz="11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105">
              <a:solidFill>
                <a:srgbClr val="333333"/>
              </a:solidFill>
            </a:endParaRPr>
          </a:p>
          <a:p>
            <a:pPr indent="0" lvl="0" marL="0" rtl="0" algn="l">
              <a:lnSpc>
                <a:spcPct val="95000"/>
              </a:lnSpc>
              <a:spcBef>
                <a:spcPts val="0"/>
              </a:spcBef>
              <a:spcAft>
                <a:spcPts val="0"/>
              </a:spcAft>
              <a:buSzPts val="935"/>
              <a:buNone/>
            </a:pPr>
            <a:r>
              <a:t/>
            </a:r>
            <a:endParaRPr i="1" sz="1105">
              <a:solidFill>
                <a:srgbClr val="333333"/>
              </a:solidFill>
            </a:endParaRPr>
          </a:p>
          <a:p>
            <a:pPr indent="0" lvl="0" marL="0" rtl="0" algn="l">
              <a:lnSpc>
                <a:spcPct val="95000"/>
              </a:lnSpc>
              <a:spcBef>
                <a:spcPts val="0"/>
              </a:spcBef>
              <a:spcAft>
                <a:spcPts val="0"/>
              </a:spcAft>
              <a:buSzPts val="935"/>
              <a:buNone/>
            </a:pPr>
            <a:r>
              <a:rPr i="1" lang="en-US" sz="1105">
                <a:solidFill>
                  <a:srgbClr val="333333"/>
                </a:solidFill>
              </a:rPr>
              <a:t>In addition to the use of the other LFX tools provided by the Linux Foundation, access to </a:t>
            </a:r>
            <a:r>
              <a:rPr b="1" i="1" lang="en-US" sz="1105">
                <a:solidFill>
                  <a:srgbClr val="0099CC"/>
                </a:solidFill>
              </a:rPr>
              <a:t>LFX Insights (Ecosystem Trends)</a:t>
            </a:r>
            <a:r>
              <a:rPr i="1" lang="en-US" sz="1105">
                <a:solidFill>
                  <a:srgbClr val="333333"/>
                </a:solidFill>
              </a:rPr>
              <a:t> tool is </a:t>
            </a:r>
            <a:r>
              <a:rPr b="1" i="1" lang="en-US" sz="1105">
                <a:solidFill>
                  <a:srgbClr val="333333"/>
                </a:solidFill>
              </a:rPr>
              <a:t>available to Open Mainframe Project Silver and Platinum members</a:t>
            </a:r>
            <a:r>
              <a:rPr i="1" lang="en-US" sz="1105">
                <a:solidFill>
                  <a:srgbClr val="333333"/>
                </a:solidFill>
              </a:rPr>
              <a:t>, which provides additional visibility into tracking your project’s performance beyond code with a more holistic view of your ecosystem. Identify opportunities to grow your community and increase awareness with ecosystem trend metrics including share of voice, top influencers, email list collaborators, and more.</a:t>
            </a:r>
            <a:endParaRPr sz="1700"/>
          </a:p>
        </p:txBody>
      </p:sp>
      <p:sp>
        <p:nvSpPr>
          <p:cNvPr id="650" name="Google Shape;650;p7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Measure your project impact with LFX Insights</a:t>
            </a:r>
            <a:endParaRPr/>
          </a:p>
        </p:txBody>
      </p:sp>
      <p:pic>
        <p:nvPicPr>
          <p:cNvPr id="651" name="Google Shape;651;p71"/>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652" name="Google Shape;652;p71"/>
          <p:cNvPicPr preferRelativeResize="0"/>
          <p:nvPr/>
        </p:nvPicPr>
        <p:blipFill>
          <a:blip r:embed="rId4">
            <a:alphaModFix/>
          </a:blip>
          <a:stretch>
            <a:fillRect/>
          </a:stretch>
        </p:blipFill>
        <p:spPr>
          <a:xfrm>
            <a:off x="6511617" y="3560770"/>
            <a:ext cx="2250370" cy="455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 credits</a:t>
            </a:r>
            <a:endParaRPr/>
          </a:p>
        </p:txBody>
      </p:sp>
      <p:sp>
        <p:nvSpPr>
          <p:cNvPr id="659" name="Google Shape;659;p72"/>
          <p:cNvSpPr txBox="1"/>
          <p:nvPr>
            <p:ph idx="1" type="body"/>
          </p:nvPr>
        </p:nvSpPr>
        <p:spPr>
          <a:xfrm>
            <a:off x="317500" y="2273227"/>
            <a:ext cx="8369400" cy="1965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400"/>
              </a:spcBef>
              <a:spcAft>
                <a:spcPts val="0"/>
              </a:spcAft>
              <a:buNone/>
            </a:pPr>
            <a:r>
              <a:rPr lang="en-US" sz="1700"/>
              <a:t>As an Open Mainframe Project Silver or Platinum member, you are entitled to 10 vouchers for 100% any…</a:t>
            </a:r>
            <a:endParaRPr sz="1700"/>
          </a:p>
          <a:p>
            <a:pPr indent="-336550" lvl="0" marL="457200" rtl="0" algn="l">
              <a:spcBef>
                <a:spcPts val="400"/>
              </a:spcBef>
              <a:spcAft>
                <a:spcPts val="0"/>
              </a:spcAft>
              <a:buSzPts val="1700"/>
              <a:buChar char="•"/>
            </a:pPr>
            <a:r>
              <a:rPr lang="en-US" sz="1700"/>
              <a:t>LF eLearning Class </a:t>
            </a:r>
            <a:endParaRPr sz="1700"/>
          </a:p>
          <a:p>
            <a:pPr indent="-336550" lvl="0" marL="457200" rtl="0" algn="l">
              <a:spcBef>
                <a:spcPts val="0"/>
              </a:spcBef>
              <a:spcAft>
                <a:spcPts val="0"/>
              </a:spcAft>
              <a:buSzPts val="1700"/>
              <a:buChar char="•"/>
            </a:pPr>
            <a:r>
              <a:rPr lang="en-US" sz="1700"/>
              <a:t>Certification Exam </a:t>
            </a:r>
            <a:endParaRPr sz="1700"/>
          </a:p>
          <a:p>
            <a:pPr indent="-336550" lvl="0" marL="457200" rtl="0" algn="l">
              <a:spcBef>
                <a:spcPts val="0"/>
              </a:spcBef>
              <a:spcAft>
                <a:spcPts val="0"/>
              </a:spcAft>
              <a:buSzPts val="1700"/>
              <a:buChar char="•"/>
            </a:pPr>
            <a:r>
              <a:rPr lang="en-US" sz="1700"/>
              <a:t>eLearning+Certification Exam “Bundle". </a:t>
            </a:r>
            <a:endParaRPr sz="1700"/>
          </a:p>
          <a:p>
            <a:pPr indent="0" lvl="0" marL="0" rtl="0" algn="l">
              <a:spcBef>
                <a:spcPts val="400"/>
              </a:spcBef>
              <a:spcAft>
                <a:spcPts val="0"/>
              </a:spcAft>
              <a:buNone/>
            </a:pPr>
            <a:r>
              <a:rPr lang="en-US" sz="1700"/>
              <a:t>The value is $299+ per course.</a:t>
            </a:r>
            <a:endParaRPr sz="1700"/>
          </a:p>
        </p:txBody>
      </p:sp>
      <p:pic>
        <p:nvPicPr>
          <p:cNvPr id="660" name="Google Shape;660;p72"/>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a:t>
            </a:r>
            <a:r>
              <a:rPr lang="en-US"/>
              <a:t>innovation</a:t>
            </a:r>
            <a:endParaRPr/>
          </a:p>
        </p:txBody>
      </p:sp>
      <p:sp>
        <p:nvSpPr>
          <p:cNvPr id="667" name="Google Shape;667;p73"/>
          <p:cNvSpPr txBox="1"/>
          <p:nvPr>
            <p:ph idx="1" type="body"/>
          </p:nvPr>
        </p:nvSpPr>
        <p:spPr>
          <a:xfrm>
            <a:off x="317500" y="943425"/>
            <a:ext cx="2300400" cy="4007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18 collaborative projects and working groups are successful because of the investment of members funding these initiatives.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US" sz="1500"/>
              <a:t>Stats for 2020 listed at left</a:t>
            </a:r>
            <a:endParaRPr sz="1500"/>
          </a:p>
        </p:txBody>
      </p:sp>
      <p:pic>
        <p:nvPicPr>
          <p:cNvPr id="668" name="Google Shape;668;p73"/>
          <p:cNvPicPr preferRelativeResize="0"/>
          <p:nvPr/>
        </p:nvPicPr>
        <p:blipFill>
          <a:blip r:embed="rId3">
            <a:alphaModFix/>
          </a:blip>
          <a:stretch>
            <a:fillRect/>
          </a:stretch>
        </p:blipFill>
        <p:spPr>
          <a:xfrm>
            <a:off x="5931075" y="943427"/>
            <a:ext cx="3009675" cy="4044251"/>
          </a:xfrm>
          <a:prstGeom prst="rect">
            <a:avLst/>
          </a:prstGeom>
          <a:noFill/>
          <a:ln>
            <a:noFill/>
          </a:ln>
        </p:spPr>
      </p:pic>
      <p:pic>
        <p:nvPicPr>
          <p:cNvPr id="669" name="Google Shape;669;p73"/>
          <p:cNvPicPr preferRelativeResize="0"/>
          <p:nvPr/>
        </p:nvPicPr>
        <p:blipFill rotWithShape="1">
          <a:blip r:embed="rId4">
            <a:alphaModFix/>
          </a:blip>
          <a:srcRect b="10442" l="0" r="0" t="0"/>
          <a:stretch/>
        </p:blipFill>
        <p:spPr>
          <a:xfrm>
            <a:off x="2748050" y="943425"/>
            <a:ext cx="2936350" cy="40442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676" name="Google Shape;676;p74"/>
          <p:cNvSpPr txBox="1"/>
          <p:nvPr>
            <p:ph idx="1" type="body"/>
          </p:nvPr>
        </p:nvSpPr>
        <p:spPr>
          <a:xfrm>
            <a:off x="317500" y="867225"/>
            <a:ext cx="6282600" cy="4200000"/>
          </a:xfrm>
          <a:prstGeom prst="rect">
            <a:avLst/>
          </a:prstGeom>
        </p:spPr>
        <p:txBody>
          <a:bodyPr anchorCtr="0" anchor="t" bIns="91425" lIns="91425" spcFirstLastPara="1" rIns="91425" wrap="square" tIns="91425">
            <a:normAutofit fontScale="77500" lnSpcReduction="20000"/>
          </a:bodyPr>
          <a:lstStyle/>
          <a:p>
            <a:pPr indent="0" lvl="0" marL="0" rtl="0" algn="l">
              <a:spcBef>
                <a:spcPts val="400"/>
              </a:spcBef>
              <a:spcAft>
                <a:spcPts val="0"/>
              </a:spcAft>
              <a:buNone/>
            </a:pPr>
            <a:r>
              <a:rPr lang="en-US"/>
              <a:t>Platinum members are the key stewards of the Open Mainframe Project, and as such hold key leadership positions in the various governance structures. Their investment is key to the sustainability of open source in mainframe.</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Specific Benefits include:</a:t>
            </a:r>
            <a:endParaRPr/>
          </a:p>
          <a:p>
            <a:pPr indent="-327025" lvl="0" marL="457200" rtl="0" algn="l">
              <a:spcBef>
                <a:spcPts val="400"/>
              </a:spcBef>
              <a:spcAft>
                <a:spcPts val="0"/>
              </a:spcAft>
              <a:buSzPct val="100000"/>
              <a:buChar char="-"/>
            </a:pPr>
            <a:r>
              <a:rPr lang="en-US"/>
              <a:t>Voting seat on the Governing Board, TAC, and Marketing Committee, enabling the member to direct the strategic direction, budget, and priorities of the Open Mainframe Project.</a:t>
            </a:r>
            <a:endParaRPr/>
          </a:p>
          <a:p>
            <a:pPr indent="-327025" lvl="0" marL="457200" rtl="0" algn="l">
              <a:spcBef>
                <a:spcPts val="0"/>
              </a:spcBef>
              <a:spcAft>
                <a:spcPts val="0"/>
              </a:spcAft>
              <a:buSzPct val="100000"/>
              <a:buChar char="-"/>
            </a:pPr>
            <a:r>
              <a:rPr lang="en-US"/>
              <a:t>Host an Open Mainframe Project webinar and have a guest on the “I Am A Mainframer” podcast annually, if desired.</a:t>
            </a:r>
            <a:endParaRPr/>
          </a:p>
          <a:p>
            <a:pPr indent="-327025" lvl="0" marL="457200" rtl="0" algn="l">
              <a:spcBef>
                <a:spcPts val="0"/>
              </a:spcBef>
              <a:spcAft>
                <a:spcPts val="0"/>
              </a:spcAft>
              <a:buSzPct val="100000"/>
              <a:buChar char="-"/>
            </a:pPr>
            <a:r>
              <a:rPr lang="en-US"/>
              <a:t>Monthly meetings to brief on project activities, and an annual membership check-in to review engagement opportunities and provide feedback to project leadership.</a:t>
            </a:r>
            <a:endParaRPr/>
          </a:p>
          <a:p>
            <a:pPr indent="-327025" lvl="0" marL="457200" rtl="0" algn="l">
              <a:spcBef>
                <a:spcPts val="0"/>
              </a:spcBef>
              <a:spcAft>
                <a:spcPts val="0"/>
              </a:spcAft>
              <a:buSzPct val="100000"/>
              <a:buChar char="-"/>
            </a:pPr>
            <a:r>
              <a:rPr lang="en-US"/>
              <a:t>F</a:t>
            </a:r>
            <a:r>
              <a:rPr lang="en-US"/>
              <a:t>irst opportunity to participate</a:t>
            </a:r>
            <a:r>
              <a:rPr lang="en-US"/>
              <a:t> and drive event and outreach opportunities, and the project will ensure partnership with Platinum Members in relevant events.</a:t>
            </a:r>
            <a:endParaRPr/>
          </a:p>
          <a:p>
            <a:pPr indent="-327025" lvl="0" marL="457200" rtl="0" algn="l">
              <a:spcBef>
                <a:spcPts val="0"/>
              </a:spcBef>
              <a:spcAft>
                <a:spcPts val="0"/>
              </a:spcAft>
              <a:buSzPct val="100000"/>
              <a:buChar char="-"/>
            </a:pPr>
            <a:r>
              <a:rPr lang="en-US"/>
              <a:t>Open Mainframe Project leadership will support Platinum Member events, internal open source program efforts, and be available for customer and prospect engagement.  </a:t>
            </a:r>
            <a:endParaRPr/>
          </a:p>
        </p:txBody>
      </p:sp>
      <p:pic>
        <p:nvPicPr>
          <p:cNvPr id="677" name="Google Shape;677;p74"/>
          <p:cNvPicPr preferRelativeResize="0"/>
          <p:nvPr/>
        </p:nvPicPr>
        <p:blipFill>
          <a:blip r:embed="rId3">
            <a:alphaModFix/>
          </a:blip>
          <a:stretch>
            <a:fillRect/>
          </a:stretch>
        </p:blipFill>
        <p:spPr>
          <a:xfrm>
            <a:off x="6600100" y="677226"/>
            <a:ext cx="2543899" cy="375668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And more benefits from your Linux Foundation membership</a:t>
            </a:r>
            <a:endParaRPr/>
          </a:p>
        </p:txBody>
      </p:sp>
      <p:sp>
        <p:nvSpPr>
          <p:cNvPr id="683" name="Google Shape;683;p75"/>
          <p:cNvSpPr txBox="1"/>
          <p:nvPr/>
        </p:nvSpPr>
        <p:spPr>
          <a:xfrm>
            <a:off x="317500" y="714829"/>
            <a:ext cx="8369400" cy="3143100"/>
          </a:xfrm>
          <a:prstGeom prst="rect">
            <a:avLst/>
          </a:prstGeom>
          <a:noFill/>
          <a:ln>
            <a:noFill/>
          </a:ln>
        </p:spPr>
        <p:txBody>
          <a:bodyPr anchorCtr="0" anchor="t" bIns="91425" lIns="91425" spcFirstLastPara="1" rIns="91425" wrap="square" tIns="91425">
            <a:noAutofit/>
          </a:bodyPr>
          <a:lstStyle/>
          <a:p>
            <a:pPr indent="0" lvl="0" marL="0" rtl="0" algn="l">
              <a:spcBef>
                <a:spcPts val="400"/>
              </a:spcBef>
              <a:spcAft>
                <a:spcPts val="0"/>
              </a:spcAft>
              <a:buNone/>
            </a:pPr>
            <a:r>
              <a:rPr lang="en-US">
                <a:solidFill>
                  <a:srgbClr val="000000"/>
                </a:solidFill>
                <a:latin typeface="Gill Sans"/>
                <a:ea typeface="Gill Sans"/>
                <a:cs typeface="Gill Sans"/>
                <a:sym typeface="Gill Sans"/>
              </a:rPr>
              <a:t>Your contributions and support help the Foundation to provide its supporting programs that enable its many hosted open source project communities to thrive. In addition to the opportunities presented by networking, learning, and working with other member organizations that are using and contributing to Linux Foundation open source projects, there are many other benefits associated with a membership that include Marketing, Training, and Event opportunities. Silver Membership benefits include...</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sz="2700">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sz="500">
              <a:solidFill>
                <a:srgbClr val="000000"/>
              </a:solidFill>
              <a:latin typeface="Gill Sans"/>
              <a:ea typeface="Gill Sans"/>
              <a:cs typeface="Gill Sans"/>
              <a:sym typeface="Gill Sans"/>
            </a:endParaRPr>
          </a:p>
          <a:p>
            <a:pPr indent="0" lvl="0" marL="0" rtl="0" algn="l">
              <a:spcBef>
                <a:spcPts val="400"/>
              </a:spcBef>
              <a:spcAft>
                <a:spcPts val="0"/>
              </a:spcAft>
              <a:buNone/>
            </a:pPr>
            <a:r>
              <a:rPr lang="en-US">
                <a:solidFill>
                  <a:srgbClr val="000000"/>
                </a:solidFill>
                <a:latin typeface="Gill Sans"/>
                <a:ea typeface="Gill Sans"/>
                <a:cs typeface="Gill Sans"/>
                <a:sym typeface="Gill Sans"/>
              </a:rPr>
              <a:t>More details at </a:t>
            </a:r>
            <a:r>
              <a:rPr lang="en-US" u="sng">
                <a:solidFill>
                  <a:srgbClr val="0000FF"/>
                </a:solidFill>
                <a:latin typeface="Gill Sans"/>
                <a:ea typeface="Gill Sans"/>
                <a:cs typeface="Gill Sans"/>
                <a:sym typeface="Gill Sans"/>
                <a:hlinkClick r:id="rId3">
                  <a:extLst>
                    <a:ext uri="{A12FA001-AC4F-418D-AE19-62706E023703}">
                      <ahyp:hlinkClr val="tx"/>
                    </a:ext>
                  </a:extLst>
                </a:hlinkClick>
              </a:rPr>
              <a:t>https://linuxfoundation.org/en/join/#benefits</a:t>
            </a:r>
            <a:r>
              <a:rPr lang="en-US">
                <a:solidFill>
                  <a:srgbClr val="000000"/>
                </a:solidFill>
                <a:latin typeface="Gill Sans"/>
                <a:ea typeface="Gill Sans"/>
                <a:cs typeface="Gill Sans"/>
                <a:sym typeface="Gill Sans"/>
              </a:rPr>
              <a:t>. Let us know how we can help connect you to these opportunities! Sign up for the </a:t>
            </a:r>
            <a:r>
              <a:rPr lang="en-US" u="sng">
                <a:solidFill>
                  <a:srgbClr val="0000FF"/>
                </a:solidFill>
                <a:latin typeface="Gill Sans"/>
                <a:ea typeface="Gill Sans"/>
                <a:cs typeface="Gill Sans"/>
                <a:sym typeface="Gill Sans"/>
                <a:hlinkClick r:id="rId4">
                  <a:extLst>
                    <a:ext uri="{A12FA001-AC4F-418D-AE19-62706E023703}">
                      <ahyp:hlinkClr val="tx"/>
                    </a:ext>
                  </a:extLst>
                </a:hlinkClick>
              </a:rPr>
              <a:t>Linux Foundation newsletter</a:t>
            </a:r>
            <a:r>
              <a:rPr lang="en-US">
                <a:solidFill>
                  <a:srgbClr val="000000"/>
                </a:solidFill>
                <a:latin typeface="Gill Sans"/>
                <a:ea typeface="Gill Sans"/>
                <a:cs typeface="Gill Sans"/>
                <a:sym typeface="Gill Sans"/>
              </a:rPr>
              <a:t> to keep on top of the activities across our 350+ hosted projects.</a:t>
            </a:r>
            <a:endParaRPr>
              <a:solidFill>
                <a:srgbClr val="000000"/>
              </a:solidFill>
              <a:latin typeface="Gill Sans"/>
              <a:ea typeface="Gill Sans"/>
              <a:cs typeface="Gill Sans"/>
              <a:sym typeface="Gill Sans"/>
            </a:endParaRPr>
          </a:p>
        </p:txBody>
      </p:sp>
      <p:sp>
        <p:nvSpPr>
          <p:cNvPr id="684" name="Google Shape;684;p75"/>
          <p:cNvSpPr txBox="1"/>
          <p:nvPr/>
        </p:nvSpPr>
        <p:spPr>
          <a:xfrm>
            <a:off x="317500" y="1939625"/>
            <a:ext cx="2739000" cy="2514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spcBef>
                <a:spcPts val="400"/>
              </a:spcBef>
              <a:spcAft>
                <a:spcPts val="0"/>
              </a:spcAft>
              <a:buNone/>
            </a:pPr>
            <a:r>
              <a:rPr b="1" lang="en-US">
                <a:solidFill>
                  <a:srgbClr val="000000"/>
                </a:solidFill>
                <a:latin typeface="Gill Sans"/>
                <a:ea typeface="Gill Sans"/>
                <a:cs typeface="Gill Sans"/>
                <a:sym typeface="Gill Sans"/>
              </a:rPr>
              <a:t>Events Benefits</a:t>
            </a:r>
            <a:endParaRPr b="1">
              <a:solidFill>
                <a:srgbClr val="000000"/>
              </a:solidFill>
              <a:latin typeface="Gill Sans"/>
              <a:ea typeface="Gill Sans"/>
              <a:cs typeface="Gill Sans"/>
              <a:sym typeface="Gill Sans"/>
            </a:endParaRPr>
          </a:p>
          <a:p>
            <a:pPr indent="-290830" lvl="0" marL="457200" rtl="0" algn="l">
              <a:spcBef>
                <a:spcPts val="400"/>
              </a:spcBef>
              <a:spcAft>
                <a:spcPts val="0"/>
              </a:spcAft>
              <a:buClr>
                <a:srgbClr val="000000"/>
              </a:buClr>
              <a:buSzPct val="100000"/>
              <a:buChar char="•"/>
            </a:pPr>
            <a:r>
              <a:rPr lang="en-US">
                <a:solidFill>
                  <a:srgbClr val="000000"/>
                </a:solidFill>
                <a:latin typeface="Gill Sans"/>
                <a:ea typeface="Gill Sans"/>
                <a:cs typeface="Gill Sans"/>
                <a:sym typeface="Gill Sans"/>
              </a:rPr>
              <a:t>One invite to our member-exclusive </a:t>
            </a:r>
            <a:r>
              <a:rPr lang="en-US" u="sng">
                <a:solidFill>
                  <a:srgbClr val="0000FF"/>
                </a:solidFill>
                <a:latin typeface="Gill Sans"/>
                <a:ea typeface="Gill Sans"/>
                <a:cs typeface="Gill Sans"/>
                <a:sym typeface="Gill Sans"/>
                <a:hlinkClick r:id="rId5">
                  <a:extLst>
                    <a:ext uri="{A12FA001-AC4F-418D-AE19-62706E023703}">
                      <ahyp:hlinkClr val="tx"/>
                    </a:ext>
                  </a:extLst>
                </a:hlinkClick>
              </a:rPr>
              <a:t>Linux Foundation Member Summit</a:t>
            </a:r>
            <a:r>
              <a:rPr lang="en-US">
                <a:solidFill>
                  <a:srgbClr val="000000"/>
                </a:solidFill>
                <a:latin typeface="Gill Sans"/>
                <a:ea typeface="Gill Sans"/>
                <a:cs typeface="Gill Sans"/>
                <a:sym typeface="Gill Sans"/>
              </a:rPr>
              <a:t>, which fosters collaboration, innovation, and partnerships among the leading projects and organizations working to drive digital transformation with open source technologies.</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Employees at your organization receive a 20% registration discount to eligible </a:t>
            </a:r>
            <a:r>
              <a:rPr lang="en-US" u="sng">
                <a:solidFill>
                  <a:srgbClr val="0000FF"/>
                </a:solidFill>
                <a:latin typeface="Gill Sans"/>
                <a:ea typeface="Gill Sans"/>
                <a:cs typeface="Gill Sans"/>
                <a:sym typeface="Gill Sans"/>
                <a:hlinkClick r:id="rId6">
                  <a:extLst>
                    <a:ext uri="{A12FA001-AC4F-418D-AE19-62706E023703}">
                      <ahyp:hlinkClr val="tx"/>
                    </a:ext>
                  </a:extLst>
                </a:hlinkClick>
              </a:rPr>
              <a:t>Linux Foundation events</a:t>
            </a:r>
            <a:r>
              <a:rPr lang="en-US">
                <a:solidFill>
                  <a:srgbClr val="000000"/>
                </a:solidFill>
                <a:latin typeface="Gill Sans"/>
                <a:ea typeface="Gill Sans"/>
                <a:cs typeface="Gill Sans"/>
                <a:sym typeface="Gill Sans"/>
              </a:rPr>
              <a:t>.</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A 5% Discount on </a:t>
            </a:r>
            <a:r>
              <a:rPr lang="en-US" u="sng">
                <a:solidFill>
                  <a:srgbClr val="0000FF"/>
                </a:solidFill>
                <a:latin typeface="Gill Sans"/>
                <a:ea typeface="Gill Sans"/>
                <a:cs typeface="Gill Sans"/>
                <a:sym typeface="Gill Sans"/>
                <a:hlinkClick r:id="rId7">
                  <a:extLst>
                    <a:ext uri="{A12FA001-AC4F-418D-AE19-62706E023703}">
                      <ahyp:hlinkClr val="tx"/>
                    </a:ext>
                  </a:extLst>
                </a:hlinkClick>
              </a:rPr>
              <a:t>Linux Foundation Event Sponsorship</a:t>
            </a:r>
            <a:r>
              <a:rPr lang="en-US">
                <a:solidFill>
                  <a:srgbClr val="000000"/>
                </a:solidFill>
                <a:latin typeface="Gill Sans"/>
                <a:ea typeface="Gill Sans"/>
                <a:cs typeface="Gill Sans"/>
                <a:sym typeface="Gill Sans"/>
              </a:rPr>
              <a:t> (7% discount on multi-event Sponsorships). Sponsorships offer a valuable way to reach the community of Open Source Developers, Engineers, C-level Executives, and more.</a:t>
            </a:r>
            <a:endParaRPr>
              <a:solidFill>
                <a:srgbClr val="000000"/>
              </a:solidFill>
              <a:latin typeface="Gill Sans"/>
              <a:ea typeface="Gill Sans"/>
              <a:cs typeface="Gill Sans"/>
              <a:sym typeface="Gill Sans"/>
            </a:endParaRPr>
          </a:p>
        </p:txBody>
      </p:sp>
      <p:sp>
        <p:nvSpPr>
          <p:cNvPr id="685" name="Google Shape;685;p75"/>
          <p:cNvSpPr txBox="1"/>
          <p:nvPr/>
        </p:nvSpPr>
        <p:spPr>
          <a:xfrm>
            <a:off x="3141000" y="1939625"/>
            <a:ext cx="2548800" cy="24765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spcBef>
                <a:spcPts val="400"/>
              </a:spcBef>
              <a:spcAft>
                <a:spcPts val="0"/>
              </a:spcAft>
              <a:buNone/>
            </a:pPr>
            <a:r>
              <a:rPr b="1" lang="en-US">
                <a:solidFill>
                  <a:srgbClr val="000000"/>
                </a:solidFill>
                <a:latin typeface="Gill Sans"/>
                <a:ea typeface="Gill Sans"/>
                <a:cs typeface="Gill Sans"/>
                <a:sym typeface="Gill Sans"/>
              </a:rPr>
              <a:t>Training Benefits</a:t>
            </a:r>
            <a:endParaRPr b="1">
              <a:solidFill>
                <a:srgbClr val="000000"/>
              </a:solidFill>
              <a:latin typeface="Gill Sans"/>
              <a:ea typeface="Gill Sans"/>
              <a:cs typeface="Gill Sans"/>
              <a:sym typeface="Gill Sans"/>
            </a:endParaRPr>
          </a:p>
          <a:p>
            <a:pPr indent="-290830" lvl="0" marL="457200" rtl="0" algn="l">
              <a:spcBef>
                <a:spcPts val="400"/>
              </a:spcBef>
              <a:spcAft>
                <a:spcPts val="0"/>
              </a:spcAft>
              <a:buClr>
                <a:srgbClr val="000000"/>
              </a:buClr>
              <a:buSzPct val="100000"/>
              <a:buChar char="•"/>
            </a:pPr>
            <a:r>
              <a:rPr lang="en-US">
                <a:solidFill>
                  <a:srgbClr val="000000"/>
                </a:solidFill>
                <a:latin typeface="Gill Sans"/>
                <a:ea typeface="Gill Sans"/>
                <a:cs typeface="Gill Sans"/>
                <a:sym typeface="Gill Sans"/>
              </a:rPr>
              <a:t>Ten coupon codes good for any eLearning, certification exam, or eLearning/exam bundle. Additional terms apply.</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rPr b="1" lang="en-US">
                <a:solidFill>
                  <a:srgbClr val="000000"/>
                </a:solidFill>
                <a:latin typeface="Gill Sans"/>
                <a:ea typeface="Gill Sans"/>
                <a:cs typeface="Gill Sans"/>
                <a:sym typeface="Gill Sans"/>
              </a:rPr>
              <a:t>Legal Benefits</a:t>
            </a:r>
            <a:endParaRPr b="1">
              <a:solidFill>
                <a:srgbClr val="000000"/>
              </a:solidFill>
              <a:latin typeface="Gill Sans"/>
              <a:ea typeface="Gill Sans"/>
              <a:cs typeface="Gill Sans"/>
              <a:sym typeface="Gill Sans"/>
            </a:endParaRPr>
          </a:p>
          <a:p>
            <a:pPr indent="-290830" lvl="0" marL="457200" rtl="0" algn="l">
              <a:spcBef>
                <a:spcPts val="400"/>
              </a:spcBef>
              <a:spcAft>
                <a:spcPts val="0"/>
              </a:spcAft>
              <a:buClr>
                <a:srgbClr val="000000"/>
              </a:buClr>
              <a:buSzPct val="100000"/>
              <a:buChar char="•"/>
            </a:pPr>
            <a:r>
              <a:rPr lang="en-US">
                <a:solidFill>
                  <a:srgbClr val="000000"/>
                </a:solidFill>
                <a:latin typeface="Gill Sans"/>
                <a:ea typeface="Gill Sans"/>
                <a:cs typeface="Gill Sans"/>
                <a:sym typeface="Gill Sans"/>
              </a:rPr>
              <a:t>Your legal counsel’s ability to participate in bi-monthly legal calls</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One invite for your in-house counsel to </a:t>
            </a:r>
            <a:r>
              <a:rPr lang="en-US" u="sng">
                <a:solidFill>
                  <a:srgbClr val="0000FF"/>
                </a:solidFill>
                <a:latin typeface="Gill Sans"/>
                <a:ea typeface="Gill Sans"/>
                <a:cs typeface="Gill Sans"/>
                <a:sym typeface="Gill Sans"/>
                <a:hlinkClick r:id="rId8">
                  <a:extLst>
                    <a:ext uri="{A12FA001-AC4F-418D-AE19-62706E023703}">
                      <ahyp:hlinkClr val="tx"/>
                    </a:ext>
                  </a:extLst>
                </a:hlinkClick>
              </a:rPr>
              <a:t>LF Legal Summit</a:t>
            </a:r>
            <a:r>
              <a:rPr lang="en-US">
                <a:solidFill>
                  <a:srgbClr val="000000"/>
                </a:solidFill>
                <a:latin typeface="Gill Sans"/>
                <a:ea typeface="Gill Sans"/>
                <a:cs typeface="Gill Sans"/>
                <a:sym typeface="Gill Sans"/>
              </a:rPr>
              <a:t>, which helps connect your counsel to their peers at other member companies and advance your organization’s open source licensing, litigation, compliance, and best practices.</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b="1">
              <a:solidFill>
                <a:srgbClr val="000000"/>
              </a:solidFill>
              <a:latin typeface="Gill Sans"/>
              <a:ea typeface="Gill Sans"/>
              <a:cs typeface="Gill Sans"/>
              <a:sym typeface="Gill Sans"/>
            </a:endParaRPr>
          </a:p>
        </p:txBody>
      </p:sp>
      <p:sp>
        <p:nvSpPr>
          <p:cNvPr id="686" name="Google Shape;686;p75"/>
          <p:cNvSpPr txBox="1"/>
          <p:nvPr/>
        </p:nvSpPr>
        <p:spPr>
          <a:xfrm>
            <a:off x="5964500" y="1939625"/>
            <a:ext cx="2548800" cy="2476500"/>
          </a:xfrm>
          <a:prstGeom prst="rect">
            <a:avLst/>
          </a:prstGeom>
          <a:noFill/>
          <a:ln>
            <a:noFill/>
          </a:ln>
        </p:spPr>
        <p:txBody>
          <a:bodyPr anchorCtr="0" anchor="t" bIns="91425" lIns="91425" spcFirstLastPara="1" rIns="91425" wrap="square" tIns="91425">
            <a:normAutofit fontScale="70000"/>
          </a:bodyPr>
          <a:lstStyle/>
          <a:p>
            <a:pPr indent="0" lvl="0" marL="0" rtl="0" algn="l">
              <a:spcBef>
                <a:spcPts val="400"/>
              </a:spcBef>
              <a:spcAft>
                <a:spcPts val="0"/>
              </a:spcAft>
              <a:buNone/>
            </a:pPr>
            <a:r>
              <a:rPr b="1" lang="en-US">
                <a:solidFill>
                  <a:srgbClr val="000000"/>
                </a:solidFill>
                <a:latin typeface="Gill Sans"/>
                <a:ea typeface="Gill Sans"/>
                <a:cs typeface="Gill Sans"/>
                <a:sym typeface="Gill Sans"/>
              </a:rPr>
              <a:t>Marketing Benefits</a:t>
            </a:r>
            <a:endParaRPr>
              <a:solidFill>
                <a:srgbClr val="000000"/>
              </a:solidFill>
              <a:latin typeface="Gill Sans"/>
              <a:ea typeface="Gill Sans"/>
              <a:cs typeface="Gill Sans"/>
              <a:sym typeface="Gill Sans"/>
            </a:endParaRPr>
          </a:p>
          <a:p>
            <a:pPr indent="-290830" lvl="0" marL="457200" rtl="0" algn="l">
              <a:spcBef>
                <a:spcPts val="400"/>
              </a:spcBef>
              <a:spcAft>
                <a:spcPts val="0"/>
              </a:spcAft>
              <a:buClr>
                <a:srgbClr val="000000"/>
              </a:buClr>
              <a:buSzPct val="100000"/>
              <a:buChar char="•"/>
            </a:pPr>
            <a:r>
              <a:rPr lang="en-US">
                <a:solidFill>
                  <a:srgbClr val="000000"/>
                </a:solidFill>
                <a:latin typeface="Gill Sans"/>
                <a:ea typeface="Gill Sans"/>
                <a:cs typeface="Gill Sans"/>
                <a:sym typeface="Gill Sans"/>
              </a:rPr>
              <a:t>Your company logo on the </a:t>
            </a:r>
            <a:r>
              <a:rPr lang="en-US" u="sng">
                <a:solidFill>
                  <a:srgbClr val="0000FF"/>
                </a:solidFill>
                <a:latin typeface="Gill Sans"/>
                <a:ea typeface="Gill Sans"/>
                <a:cs typeface="Gill Sans"/>
                <a:sym typeface="Gill Sans"/>
                <a:hlinkClick r:id="rId9">
                  <a:extLst>
                    <a:ext uri="{A12FA001-AC4F-418D-AE19-62706E023703}">
                      <ahyp:hlinkClr val="tx"/>
                    </a:ext>
                  </a:extLst>
                </a:hlinkClick>
              </a:rPr>
              <a:t>LF website</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Post one technical article about an open source project you care about to </a:t>
            </a:r>
            <a:r>
              <a:rPr lang="en-US" u="sng">
                <a:solidFill>
                  <a:srgbClr val="0000FF"/>
                </a:solidFill>
                <a:latin typeface="Gill Sans"/>
                <a:ea typeface="Gill Sans"/>
                <a:cs typeface="Gill Sans"/>
                <a:sym typeface="Gill Sans"/>
                <a:hlinkClick r:id="rId10">
                  <a:extLst>
                    <a:ext uri="{A12FA001-AC4F-418D-AE19-62706E023703}">
                      <ahyp:hlinkClr val="tx"/>
                    </a:ext>
                  </a:extLst>
                </a:hlinkClick>
              </a:rPr>
              <a:t>Linux.com</a:t>
            </a:r>
            <a:r>
              <a:rPr lang="en-US">
                <a:solidFill>
                  <a:srgbClr val="000000"/>
                </a:solidFill>
                <a:latin typeface="Gill Sans"/>
                <a:ea typeface="Gill Sans"/>
                <a:cs typeface="Gill Sans"/>
                <a:sym typeface="Gill Sans"/>
              </a:rPr>
              <a:t>, which has over 1 million unique visitors per month.</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Exposure through new Silver members group press release, with social media promotion.</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Have your company’s events featured on our events.linuxfoundation.org </a:t>
            </a:r>
            <a:r>
              <a:rPr lang="en-US" u="sng">
                <a:solidFill>
                  <a:srgbClr val="0000FF"/>
                </a:solidFill>
                <a:latin typeface="Gill Sans"/>
                <a:ea typeface="Gill Sans"/>
                <a:cs typeface="Gill Sans"/>
                <a:sym typeface="Gill Sans"/>
                <a:hlinkClick r:id="rId11">
                  <a:extLst>
                    <a:ext uri="{A12FA001-AC4F-418D-AE19-62706E023703}">
                      <ahyp:hlinkClr val="tx"/>
                    </a:ext>
                  </a:extLst>
                </a:hlinkClick>
              </a:rPr>
              <a:t>community events calendar</a:t>
            </a:r>
            <a:r>
              <a:rPr lang="en-US">
                <a:solidFill>
                  <a:srgbClr val="000000"/>
                </a:solidFill>
                <a:latin typeface="Gill Sans"/>
                <a:ea typeface="Gill Sans"/>
                <a:cs typeface="Gill Sans"/>
                <a:sym typeface="Gill Sans"/>
              </a:rPr>
              <a:t>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b="1">
              <a:solidFill>
                <a:srgbClr val="000000"/>
              </a:solidFill>
              <a:latin typeface="Gill Sans"/>
              <a:ea typeface="Gill Sans"/>
              <a:cs typeface="Gill Sans"/>
              <a:sym typeface="Gill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graphicFrame>
        <p:nvGraphicFramePr>
          <p:cNvPr id="691" name="Google Shape;691;p76"/>
          <p:cNvGraphicFramePr/>
          <p:nvPr/>
        </p:nvGraphicFramePr>
        <p:xfrm>
          <a:off x="455612" y="750889"/>
          <a:ext cx="3000000" cy="3000000"/>
        </p:xfrm>
        <a:graphic>
          <a:graphicData uri="http://schemas.openxmlformats.org/drawingml/2006/table">
            <a:tbl>
              <a:tblPr>
                <a:noFill/>
                <a:tableStyleId>{DE4EAE22-8FDC-4764-B654-BE937BBE5179}</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3,000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$30,000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1,000 &lt; 3,000 employees = $25,000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500  &lt; 1,000 employees = $20,000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100 &lt; 500 employees = $12,000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100 employees = $7,000</a:t>
                      </a:r>
                      <a:endParaRPr sz="900" u="none" cap="none" strike="noStrike">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692" name="Google Shape;692;p76"/>
          <p:cNvSpPr txBox="1"/>
          <p:nvPr/>
        </p:nvSpPr>
        <p:spPr>
          <a:xfrm>
            <a:off x="0" y="4071032"/>
            <a:ext cx="9144000" cy="892856"/>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693" name="Google Shape;693;p76"/>
          <p:cNvSpPr/>
          <p:nvPr/>
        </p:nvSpPr>
        <p:spPr>
          <a:xfrm>
            <a:off x="365125" y="-49213"/>
            <a:ext cx="79851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62626"/>
              </a:buClr>
              <a:buSzPts val="700"/>
              <a:buFont typeface="Gill Sans"/>
              <a:buNone/>
            </a:pPr>
            <a:r>
              <a:rPr b="0" i="0" lang="en-US" sz="2800" u="none" cap="none" strike="noStrike">
                <a:solidFill>
                  <a:srgbClr val="262626"/>
                </a:solidFill>
                <a:latin typeface="Gill Sans"/>
                <a:ea typeface="Gill Sans"/>
                <a:cs typeface="Gill Sans"/>
                <a:sym typeface="Gill Sans"/>
              </a:rPr>
              <a:t>Corporate, Academic, Associate Membership Levels</a:t>
            </a:r>
            <a:endParaRPr/>
          </a:p>
        </p:txBody>
      </p:sp>
      <p:sp>
        <p:nvSpPr>
          <p:cNvPr id="694" name="Google Shape;694;p76"/>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Technology now adapts to business</a:t>
            </a:r>
            <a:endParaRPr/>
          </a:p>
        </p:txBody>
      </p:sp>
      <p:sp>
        <p:nvSpPr>
          <p:cNvPr id="301" name="Google Shape;301;p36"/>
          <p:cNvSpPr txBox="1"/>
          <p:nvPr>
            <p:ph idx="1" type="body"/>
          </p:nvPr>
        </p:nvSpPr>
        <p:spPr>
          <a:xfrm>
            <a:off x="317500" y="943425"/>
            <a:ext cx="29535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Infrastructure is hybrid and fluid</a:t>
            </a:r>
            <a:endParaRPr/>
          </a:p>
          <a:p>
            <a:pPr indent="-355600" lvl="0" marL="457200" rtl="0" algn="l">
              <a:spcBef>
                <a:spcPts val="0"/>
              </a:spcBef>
              <a:spcAft>
                <a:spcPts val="0"/>
              </a:spcAft>
              <a:buSzPts val="2000"/>
              <a:buChar char="•"/>
            </a:pPr>
            <a:r>
              <a:rPr lang="en-US"/>
              <a:t>Applications are deployed across infrastructures</a:t>
            </a:r>
            <a:endParaRPr/>
          </a:p>
          <a:p>
            <a:pPr indent="-342900" lvl="1" marL="914400" rtl="0" algn="l">
              <a:spcBef>
                <a:spcPts val="0"/>
              </a:spcBef>
              <a:spcAft>
                <a:spcPts val="0"/>
              </a:spcAft>
              <a:buSzPts val="1800"/>
              <a:buChar char="–"/>
            </a:pPr>
            <a:r>
              <a:rPr lang="en-US"/>
              <a:t>“Microservices”</a:t>
            </a:r>
            <a:endParaRPr/>
          </a:p>
          <a:p>
            <a:pPr indent="-355600" lvl="0" marL="457200" rtl="0" algn="l">
              <a:spcBef>
                <a:spcPts val="0"/>
              </a:spcBef>
              <a:spcAft>
                <a:spcPts val="0"/>
              </a:spcAft>
              <a:buSzPts val="2000"/>
              <a:buChar char="•"/>
            </a:pPr>
            <a:r>
              <a:rPr lang="en-US"/>
              <a:t>Nodes are interconnected</a:t>
            </a:r>
            <a:endParaRPr/>
          </a:p>
          <a:p>
            <a:pPr indent="-355600" lvl="0" marL="457200" rtl="0" algn="l">
              <a:spcBef>
                <a:spcPts val="0"/>
              </a:spcBef>
              <a:spcAft>
                <a:spcPts val="0"/>
              </a:spcAft>
              <a:buSzPts val="2000"/>
              <a:buChar char="•"/>
            </a:pPr>
            <a:r>
              <a:rPr lang="en-US"/>
              <a:t>Open source is the connective thread</a:t>
            </a:r>
            <a:endParaRPr/>
          </a:p>
        </p:txBody>
      </p:sp>
      <p:pic>
        <p:nvPicPr>
          <p:cNvPr id="302" name="Google Shape;302;p36"/>
          <p:cNvPicPr preferRelativeResize="0"/>
          <p:nvPr/>
        </p:nvPicPr>
        <p:blipFill>
          <a:blip r:embed="rId3">
            <a:alphaModFix/>
          </a:blip>
          <a:stretch>
            <a:fillRect/>
          </a:stretch>
        </p:blipFill>
        <p:spPr>
          <a:xfrm>
            <a:off x="3451675" y="943417"/>
            <a:ext cx="5568201" cy="37121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So </a:t>
            </a:r>
            <a:r>
              <a:rPr lang="en-US"/>
              <a:t>what</a:t>
            </a:r>
            <a:r>
              <a:rPr lang="en-US"/>
              <a:t> about mainframe?</a:t>
            </a:r>
            <a:endParaRPr/>
          </a:p>
        </p:txBody>
      </p:sp>
      <p:sp>
        <p:nvSpPr>
          <p:cNvPr id="309" name="Google Shape;309;p37"/>
          <p:cNvSpPr txBox="1"/>
          <p:nvPr>
            <p:ph idx="1" type="body"/>
          </p:nvPr>
        </p:nvSpPr>
        <p:spPr>
          <a:xfrm>
            <a:off x="317500" y="943425"/>
            <a:ext cx="3792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Mainframe is the only platform with these design principles...</a:t>
            </a:r>
            <a:endParaRPr/>
          </a:p>
          <a:p>
            <a:pPr indent="-355600" lvl="0" marL="457200" rtl="0" algn="l">
              <a:spcBef>
                <a:spcPts val="400"/>
              </a:spcBef>
              <a:spcAft>
                <a:spcPts val="0"/>
              </a:spcAft>
              <a:buSzPts val="2000"/>
              <a:buChar char="-"/>
            </a:pPr>
            <a:r>
              <a:rPr lang="en-US"/>
              <a:t>Security</a:t>
            </a:r>
            <a:endParaRPr/>
          </a:p>
          <a:p>
            <a:pPr indent="-355600" lvl="0" marL="457200" rtl="0" algn="l">
              <a:spcBef>
                <a:spcPts val="0"/>
              </a:spcBef>
              <a:spcAft>
                <a:spcPts val="0"/>
              </a:spcAft>
              <a:buSzPts val="2000"/>
              <a:buChar char="-"/>
            </a:pPr>
            <a:r>
              <a:rPr lang="en-US"/>
              <a:t>Availability</a:t>
            </a:r>
            <a:endParaRPr/>
          </a:p>
          <a:p>
            <a:pPr indent="-355600" lvl="0" marL="457200" rtl="0" algn="l">
              <a:spcBef>
                <a:spcPts val="0"/>
              </a:spcBef>
              <a:spcAft>
                <a:spcPts val="0"/>
              </a:spcAft>
              <a:buSzPts val="2000"/>
              <a:buChar char="-"/>
            </a:pPr>
            <a:r>
              <a:rPr lang="en-US"/>
              <a:t>Scalability</a:t>
            </a:r>
            <a:endParaRPr/>
          </a:p>
          <a:p>
            <a:pPr indent="-355600" lvl="0" marL="457200" rtl="0" algn="l">
              <a:spcBef>
                <a:spcPts val="0"/>
              </a:spcBef>
              <a:spcAft>
                <a:spcPts val="0"/>
              </a:spcAft>
              <a:buSzPts val="2000"/>
              <a:buChar char="-"/>
            </a:pPr>
            <a:r>
              <a:rPr lang="en-US"/>
              <a:t>Performance</a:t>
            </a:r>
            <a:endParaRPr/>
          </a:p>
          <a:p>
            <a:pPr indent="0" lvl="0" marL="0" rtl="0" algn="l">
              <a:spcBef>
                <a:spcPts val="400"/>
              </a:spcBef>
              <a:spcAft>
                <a:spcPts val="0"/>
              </a:spcAft>
              <a:buNone/>
            </a:pPr>
            <a:r>
              <a:rPr lang="en-US"/>
              <a:t>...all turned up to an 11, built on decades of expertise and critical infrast</a:t>
            </a:r>
            <a:r>
              <a:rPr lang="en-US"/>
              <a:t>ructure use.</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US"/>
              <a:t>(queue Spinal Tap :-) )</a:t>
            </a:r>
            <a:endParaRPr i="1"/>
          </a:p>
        </p:txBody>
      </p:sp>
      <p:pic>
        <p:nvPicPr>
          <p:cNvPr id="310" name="Google Shape;310;p37"/>
          <p:cNvPicPr preferRelativeResize="0"/>
          <p:nvPr/>
        </p:nvPicPr>
        <p:blipFill rotWithShape="1">
          <a:blip r:embed="rId3">
            <a:alphaModFix/>
          </a:blip>
          <a:srcRect b="0" l="15553" r="15137" t="0"/>
          <a:stretch/>
        </p:blipFill>
        <p:spPr>
          <a:xfrm>
            <a:off x="4469100" y="943425"/>
            <a:ext cx="4434524" cy="3599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38"/>
          <p:cNvPicPr preferRelativeResize="0"/>
          <p:nvPr/>
        </p:nvPicPr>
        <p:blipFill rotWithShape="1">
          <a:blip r:embed="rId3">
            <a:alphaModFix/>
          </a:blip>
          <a:srcRect b="8966" l="0" r="0" t="0"/>
          <a:stretch/>
        </p:blipFill>
        <p:spPr>
          <a:xfrm>
            <a:off x="0" y="0"/>
            <a:ext cx="9143998" cy="5143502"/>
          </a:xfrm>
          <a:prstGeom prst="rect">
            <a:avLst/>
          </a:prstGeom>
          <a:noFill/>
          <a:ln>
            <a:noFill/>
          </a:ln>
        </p:spPr>
      </p:pic>
      <p:sp>
        <p:nvSpPr>
          <p:cNvPr id="317" name="Google Shape;317;p38"/>
          <p:cNvSpPr txBox="1"/>
          <p:nvPr>
            <p:ph type="title"/>
          </p:nvPr>
        </p:nvSpPr>
        <p:spPr>
          <a:xfrm>
            <a:off x="100" y="159450"/>
            <a:ext cx="9144000" cy="44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How to cross the gap? Open Source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Enter Open Mainframe Project</a:t>
            </a:r>
            <a:endParaRPr/>
          </a:p>
        </p:txBody>
      </p:sp>
      <p:sp>
        <p:nvSpPr>
          <p:cNvPr id="324" name="Google Shape;324;p3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Project believes…</a:t>
            </a:r>
            <a:endParaRPr/>
          </a:p>
          <a:p>
            <a:pPr indent="-355600" lvl="0" marL="457200" rtl="0" algn="l">
              <a:spcBef>
                <a:spcPts val="400"/>
              </a:spcBef>
              <a:spcAft>
                <a:spcPts val="0"/>
              </a:spcAft>
              <a:buSzPts val="2000"/>
              <a:buChar char="➔"/>
            </a:pPr>
            <a:r>
              <a:rPr lang="en-US"/>
              <a:t>that leading organizations leverage </a:t>
            </a:r>
            <a:r>
              <a:rPr lang="en-US"/>
              <a:t>their</a:t>
            </a:r>
            <a:r>
              <a:rPr lang="en-US"/>
              <a:t> </a:t>
            </a:r>
            <a:r>
              <a:rPr b="1" lang="en-US"/>
              <a:t>technology</a:t>
            </a:r>
            <a:r>
              <a:rPr b="1" lang="en-US"/>
              <a:t> infrastructure as a competitive advantage</a:t>
            </a:r>
            <a:r>
              <a:rPr lang="en-US"/>
              <a:t>.</a:t>
            </a:r>
            <a:endParaRPr/>
          </a:p>
          <a:p>
            <a:pPr indent="-355600" lvl="0" marL="457200" rtl="0" algn="l">
              <a:spcBef>
                <a:spcPts val="0"/>
              </a:spcBef>
              <a:spcAft>
                <a:spcPts val="0"/>
              </a:spcAft>
              <a:buSzPts val="2000"/>
              <a:buChar char="➔"/>
            </a:pPr>
            <a:r>
              <a:rPr lang="en-US"/>
              <a:t>that the mainframe design principles of </a:t>
            </a:r>
            <a:r>
              <a:rPr b="1" lang="en-US"/>
              <a:t>security, stability, </a:t>
            </a:r>
            <a:r>
              <a:rPr b="1" lang="en-US"/>
              <a:t>scalability, and performance are important</a:t>
            </a:r>
            <a:r>
              <a:rPr lang="en-US"/>
              <a:t> to these leading organizations</a:t>
            </a:r>
            <a:endParaRPr/>
          </a:p>
          <a:p>
            <a:pPr indent="-355600" lvl="0" marL="457200" rtl="0" algn="l">
              <a:spcBef>
                <a:spcPts val="0"/>
              </a:spcBef>
              <a:spcAft>
                <a:spcPts val="0"/>
              </a:spcAft>
              <a:buSzPts val="2000"/>
              <a:buChar char="➔"/>
            </a:pPr>
            <a:r>
              <a:rPr b="1" lang="en-US"/>
              <a:t>having the mainframe interoperable</a:t>
            </a:r>
            <a:r>
              <a:rPr lang="en-US"/>
              <a:t> in a hybrid infrastructure enables leading organizations to realizes it’s benefits.</a:t>
            </a:r>
            <a:endParaRPr/>
          </a:p>
          <a:p>
            <a:pPr indent="-355600" lvl="0" marL="457200" rtl="0" algn="l">
              <a:spcBef>
                <a:spcPts val="0"/>
              </a:spcBef>
              <a:spcAft>
                <a:spcPts val="0"/>
              </a:spcAft>
              <a:buSzPts val="2000"/>
              <a:buChar char="➔"/>
            </a:pPr>
            <a:r>
              <a:rPr lang="en-US"/>
              <a:t>technical advancements that are needed by the mainframe community can be </a:t>
            </a:r>
            <a:r>
              <a:rPr b="1" lang="en-US"/>
              <a:t>better achieved through open source</a:t>
            </a:r>
            <a:r>
              <a:rPr lang="en-US"/>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40"/>
          <p:cNvPicPr preferRelativeResize="0"/>
          <p:nvPr/>
        </p:nvPicPr>
        <p:blipFill rotWithShape="1">
          <a:blip r:embed="rId3">
            <a:alphaModFix/>
          </a:blip>
          <a:srcRect b="0" l="6943" r="8895" t="0"/>
          <a:stretch/>
        </p:blipFill>
        <p:spPr>
          <a:xfrm>
            <a:off x="0" y="0"/>
            <a:ext cx="9144003" cy="506198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